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1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</p:sldMasterIdLst>
  <p:notesMasterIdLst>
    <p:notesMasterId r:id="rId21"/>
  </p:notesMasterIdLst>
  <p:handoutMasterIdLst>
    <p:handoutMasterId r:id="rId22"/>
  </p:handoutMasterIdLst>
  <p:sldIdLst>
    <p:sldId id="511" r:id="rId3"/>
    <p:sldId id="529" r:id="rId4"/>
    <p:sldId id="530" r:id="rId5"/>
    <p:sldId id="527" r:id="rId6"/>
    <p:sldId id="532" r:id="rId7"/>
    <p:sldId id="522" r:id="rId8"/>
    <p:sldId id="534" r:id="rId9"/>
    <p:sldId id="533" r:id="rId10"/>
    <p:sldId id="538" r:id="rId11"/>
    <p:sldId id="535" r:id="rId12"/>
    <p:sldId id="531" r:id="rId13"/>
    <p:sldId id="567" r:id="rId14"/>
    <p:sldId id="570" r:id="rId15"/>
    <p:sldId id="568" r:id="rId16"/>
    <p:sldId id="569" r:id="rId17"/>
    <p:sldId id="537" r:id="rId18"/>
    <p:sldId id="539" r:id="rId19"/>
    <p:sldId id="542" r:id="rId20"/>
  </p:sldIdLst>
  <p:sldSz cx="9144000" cy="5143500" type="screen16x9"/>
  <p:notesSz cx="6858000" cy="9144000"/>
  <p:custDataLst>
    <p:tags r:id="rId2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8" userDrawn="1">
          <p15:clr>
            <a:srgbClr val="A4A3A4"/>
          </p15:clr>
        </p15:guide>
        <p15:guide id="2" orient="horz" pos="3098" userDrawn="1">
          <p15:clr>
            <a:srgbClr val="A4A3A4"/>
          </p15:clr>
        </p15:guide>
        <p15:guide id="3" orient="horz" pos="2742" userDrawn="1">
          <p15:clr>
            <a:srgbClr val="A4A3A4"/>
          </p15:clr>
        </p15:guide>
        <p15:guide id="4" orient="horz" pos="2796" userDrawn="1">
          <p15:clr>
            <a:srgbClr val="A4A3A4"/>
          </p15:clr>
        </p15:guide>
        <p15:guide id="5" pos="85" userDrawn="1">
          <p15:clr>
            <a:srgbClr val="A4A3A4"/>
          </p15:clr>
        </p15:guide>
        <p15:guide id="6" pos="5713" userDrawn="1">
          <p15:clr>
            <a:srgbClr val="A4A3A4"/>
          </p15:clr>
        </p15:guide>
        <p15:guide id="7" pos="287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哒哒 熊猫" initials="哒哒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156" autoAdjust="0"/>
  </p:normalViewPr>
  <p:slideViewPr>
    <p:cSldViewPr snapToGrid="0" showGuides="1">
      <p:cViewPr varScale="1">
        <p:scale>
          <a:sx n="121" d="100"/>
          <a:sy n="121" d="100"/>
        </p:scale>
        <p:origin x="76" y="84"/>
      </p:cViewPr>
      <p:guideLst>
        <p:guide orient="horz" pos="308"/>
        <p:guide orient="horz" pos="3098"/>
        <p:guide orient="horz" pos="2742"/>
        <p:guide orient="horz" pos="2796"/>
        <p:guide pos="85"/>
        <p:guide pos="5713"/>
        <p:guide pos="287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2026/6/14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2026/6/14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模板来自于： 第一</a:t>
            </a:r>
            <a:r>
              <a:rPr lang="en-US" altLang="zh-CN" dirty="0"/>
              <a:t>PPT https://www.1ppt.com/</a:t>
            </a:r>
          </a:p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hf sldNum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hf sldNum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/>
          </p:nvPr>
        </p:nvSpPr>
        <p:spPr/>
        <p:txBody>
          <a:bodyPr/>
          <a:lstStyle/>
          <a:p>
            <a:fld id="{85803146-42E8-4762-AC50-92C136F6EA99}" type="datetimeFigureOut">
              <a:rPr lang="zh-CN" altLang="en-US" smtClean="0"/>
              <a:t>2026/6/14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3AE1883-0942-4AA3-9DB2-9C7C3A0314B1}" type="slidenum">
              <a:rPr lang="zh-CN" altLang="en-US" smtClean="0"/>
              <a:t>‹#›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65031" y="3367444"/>
            <a:ext cx="453650" cy="13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</a:p>
        </p:txBody>
      </p:sp>
      <p:sp>
        <p:nvSpPr>
          <p:cNvPr id="6" name="TextBox 8"/>
          <p:cNvSpPr txBox="1"/>
          <p:nvPr/>
        </p:nvSpPr>
        <p:spPr>
          <a:xfrm>
            <a:off x="7509627" y="2215277"/>
            <a:ext cx="540060" cy="13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</a:p>
        </p:txBody>
      </p:sp>
      <p:sp>
        <p:nvSpPr>
          <p:cNvPr id="7" name="标题 1"/>
          <p:cNvSpPr txBox="1"/>
          <p:nvPr/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lIns="91440" tIns="45720" rIns="91440" bIns="45720"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44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  <a:sym typeface="Wingdings" panose="05000000000000000000"/>
              </a:defRPr>
            </a:lvl1pPr>
            <a:lvl2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Wingdings" panose="05000000000000000000"/>
              </a:defRPr>
            </a:lvl2pPr>
            <a:lvl3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Wingdings" panose="05000000000000000000"/>
              </a:defRPr>
            </a:lvl3pPr>
            <a:lvl4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Wingdings" panose="05000000000000000000"/>
              </a:defRPr>
            </a:lvl4pPr>
            <a:lvl5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Wingdings" panose="05000000000000000000"/>
              </a:defRPr>
            </a:lvl5pPr>
            <a:lvl6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Wingdings" panose="05000000000000000000"/>
              </a:defRPr>
            </a:lvl6pPr>
            <a:lvl7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Wingdings" panose="05000000000000000000"/>
              </a:defRPr>
            </a:lvl7pPr>
            <a:lvl8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Wingdings" panose="05000000000000000000"/>
              </a:defRPr>
            </a:lvl8pPr>
            <a:lvl9pPr marL="0" marR="0" indent="0" algn="l" defTabSz="914400" rtl="0" eaLnBrk="0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phClr"/>
                </a:solidFill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Wingdings" panose="05000000000000000000"/>
              </a:defRPr>
            </a:lvl9pPr>
          </a:lstStyle>
          <a:p>
            <a:r>
              <a:rPr lang="zh-CN" altLang="en-US">
                <a:ea typeface="汉仪雅酷黑 65W" charset="0"/>
              </a:rPr>
              <a:t>单击此处编辑母版标题样式</a:t>
            </a:r>
          </a:p>
        </p:txBody>
      </p:sp>
      <p:sp>
        <p:nvSpPr>
          <p:cNvPr id="8" name="文本占位符 2"/>
          <p:cNvSpPr txBox="1"/>
          <p:nvPr/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lIns="91440" tIns="45720" rIns="91440" bIns="4572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24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20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18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16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16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5pPr>
            <a:lvl6pPr marL="22860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16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16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7pPr>
            <a:lvl8pPr marL="3200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16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8pPr>
            <a:lvl9pPr marL="3657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sz="1600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" name="内容占位符 3"/>
          <p:cNvSpPr txBox="1"/>
          <p:nvPr/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lIns="91440" tIns="45720" rIns="91440" bIns="4572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4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5pPr>
            <a:lvl6pPr marL="25146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8pPr>
            <a:lvl9pPr marL="3886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1800" b="0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  <a:sym typeface="Wingdings" panose="05000000000000000000"/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1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2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3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9B957CC-A438-4D82-B305-2291493474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255004"/>
            <a:ext cx="9143999" cy="28884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图片占位符 2"/>
          <p:cNvSpPr>
            <a:spLocks noGrp="1"/>
          </p:cNvSpPr>
          <p:nvPr>
            <p:ph type="pic" sz="quarter" idx="20"/>
          </p:nvPr>
        </p:nvSpPr>
        <p:spPr>
          <a:xfrm>
            <a:off x="323664" y="1380329"/>
            <a:ext cx="2749826" cy="150333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21"/>
          </p:nvPr>
        </p:nvSpPr>
        <p:spPr>
          <a:xfrm>
            <a:off x="3197087" y="1380328"/>
            <a:ext cx="2749826" cy="150333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zh-CN" altLang="en-US"/>
          </a:p>
        </p:txBody>
      </p:sp>
      <p:sp>
        <p:nvSpPr>
          <p:cNvPr id="4" name="图片占位符 2"/>
          <p:cNvSpPr>
            <a:spLocks noGrp="1"/>
          </p:cNvSpPr>
          <p:nvPr>
            <p:ph type="pic" sz="quarter" idx="22"/>
          </p:nvPr>
        </p:nvSpPr>
        <p:spPr>
          <a:xfrm>
            <a:off x="6070509" y="1380329"/>
            <a:ext cx="2749826" cy="150333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D669989D-4831-4E99-B76E-9A53CB0F3A88}" type="datetimeFigureOut">
              <a:rPr lang="zh-CN" altLang="en-US" smtClean="0"/>
              <a:t>2026/6/14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EE3F9CDB-1F21-4789-A81E-8FEA25CE194B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/>
  <p:hf sldNum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ransition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895" indent="-213995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54.xml"/><Relationship Id="rId13" Type="http://schemas.openxmlformats.org/officeDocument/2006/relationships/tags" Target="../tags/tag59.xml"/><Relationship Id="rId18" Type="http://schemas.openxmlformats.org/officeDocument/2006/relationships/tags" Target="../tags/tag64.xml"/><Relationship Id="rId3" Type="http://schemas.openxmlformats.org/officeDocument/2006/relationships/tags" Target="../tags/tag49.xml"/><Relationship Id="rId7" Type="http://schemas.openxmlformats.org/officeDocument/2006/relationships/tags" Target="../tags/tag53.xml"/><Relationship Id="rId12" Type="http://schemas.openxmlformats.org/officeDocument/2006/relationships/tags" Target="../tags/tag58.xml"/><Relationship Id="rId17" Type="http://schemas.openxmlformats.org/officeDocument/2006/relationships/tags" Target="../tags/tag63.xml"/><Relationship Id="rId2" Type="http://schemas.openxmlformats.org/officeDocument/2006/relationships/tags" Target="../tags/tag48.xml"/><Relationship Id="rId16" Type="http://schemas.openxmlformats.org/officeDocument/2006/relationships/tags" Target="../tags/tag62.xml"/><Relationship Id="rId20" Type="http://schemas.openxmlformats.org/officeDocument/2006/relationships/image" Target="../media/image4.png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tags" Target="../tags/tag57.xml"/><Relationship Id="rId5" Type="http://schemas.openxmlformats.org/officeDocument/2006/relationships/tags" Target="../tags/tag51.xml"/><Relationship Id="rId15" Type="http://schemas.openxmlformats.org/officeDocument/2006/relationships/tags" Target="../tags/tag61.xml"/><Relationship Id="rId10" Type="http://schemas.openxmlformats.org/officeDocument/2006/relationships/tags" Target="../tags/tag56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50.xml"/><Relationship Id="rId9" Type="http://schemas.openxmlformats.org/officeDocument/2006/relationships/tags" Target="../tags/tag55.xml"/><Relationship Id="rId14" Type="http://schemas.openxmlformats.org/officeDocument/2006/relationships/tags" Target="../tags/tag6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75.xml"/><Relationship Id="rId13" Type="http://schemas.openxmlformats.org/officeDocument/2006/relationships/tags" Target="../tags/tag80.xml"/><Relationship Id="rId3" Type="http://schemas.openxmlformats.org/officeDocument/2006/relationships/tags" Target="../tags/tag70.xml"/><Relationship Id="rId7" Type="http://schemas.openxmlformats.org/officeDocument/2006/relationships/tags" Target="../tags/tag74.xml"/><Relationship Id="rId12" Type="http://schemas.openxmlformats.org/officeDocument/2006/relationships/tags" Target="../tags/tag79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tags" Target="../tags/tag78.xml"/><Relationship Id="rId5" Type="http://schemas.openxmlformats.org/officeDocument/2006/relationships/tags" Target="../tags/tag72.xml"/><Relationship Id="rId15" Type="http://schemas.openxmlformats.org/officeDocument/2006/relationships/image" Target="../media/image4.png"/><Relationship Id="rId10" Type="http://schemas.openxmlformats.org/officeDocument/2006/relationships/tags" Target="../tags/tag77.xml"/><Relationship Id="rId4" Type="http://schemas.openxmlformats.org/officeDocument/2006/relationships/tags" Target="../tags/tag71.xml"/><Relationship Id="rId9" Type="http://schemas.openxmlformats.org/officeDocument/2006/relationships/tags" Target="../tags/tag76.xml"/><Relationship Id="rId1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13" Type="http://schemas.openxmlformats.org/officeDocument/2006/relationships/tags" Target="../tags/tag93.xml"/><Relationship Id="rId18" Type="http://schemas.openxmlformats.org/officeDocument/2006/relationships/tags" Target="../tags/tag98.xml"/><Relationship Id="rId26" Type="http://schemas.openxmlformats.org/officeDocument/2006/relationships/image" Target="../media/image4.png"/><Relationship Id="rId3" Type="http://schemas.openxmlformats.org/officeDocument/2006/relationships/tags" Target="../tags/tag83.xml"/><Relationship Id="rId21" Type="http://schemas.openxmlformats.org/officeDocument/2006/relationships/tags" Target="../tags/tag101.xml"/><Relationship Id="rId7" Type="http://schemas.openxmlformats.org/officeDocument/2006/relationships/tags" Target="../tags/tag87.xml"/><Relationship Id="rId12" Type="http://schemas.openxmlformats.org/officeDocument/2006/relationships/tags" Target="../tags/tag92.xml"/><Relationship Id="rId17" Type="http://schemas.openxmlformats.org/officeDocument/2006/relationships/tags" Target="../tags/tag97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6" Type="http://schemas.openxmlformats.org/officeDocument/2006/relationships/tags" Target="../tags/tag96.xml"/><Relationship Id="rId20" Type="http://schemas.openxmlformats.org/officeDocument/2006/relationships/tags" Target="../tags/tag100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tags" Target="../tags/tag91.xml"/><Relationship Id="rId24" Type="http://schemas.openxmlformats.org/officeDocument/2006/relationships/tags" Target="../tags/tag104.xml"/><Relationship Id="rId5" Type="http://schemas.openxmlformats.org/officeDocument/2006/relationships/tags" Target="../tags/tag85.xml"/><Relationship Id="rId15" Type="http://schemas.openxmlformats.org/officeDocument/2006/relationships/tags" Target="../tags/tag95.xml"/><Relationship Id="rId23" Type="http://schemas.openxmlformats.org/officeDocument/2006/relationships/tags" Target="../tags/tag103.xml"/><Relationship Id="rId10" Type="http://schemas.openxmlformats.org/officeDocument/2006/relationships/tags" Target="../tags/tag90.xml"/><Relationship Id="rId19" Type="http://schemas.openxmlformats.org/officeDocument/2006/relationships/tags" Target="../tags/tag99.xml"/><Relationship Id="rId4" Type="http://schemas.openxmlformats.org/officeDocument/2006/relationships/tags" Target="../tags/tag84.xml"/><Relationship Id="rId9" Type="http://schemas.openxmlformats.org/officeDocument/2006/relationships/tags" Target="../tags/tag89.xml"/><Relationship Id="rId14" Type="http://schemas.openxmlformats.org/officeDocument/2006/relationships/tags" Target="../tags/tag94.xml"/><Relationship Id="rId22" Type="http://schemas.openxmlformats.org/officeDocument/2006/relationships/tags" Target="../tags/tag10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5.xml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6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image" Target="../media/image4.png"/><Relationship Id="rId2" Type="http://schemas.openxmlformats.org/officeDocument/2006/relationships/tags" Target="../tags/tag3.xml"/><Relationship Id="rId16" Type="http://schemas.openxmlformats.org/officeDocument/2006/relationships/image" Target="../media/image3.jpe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2.png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5" Type="http://schemas.openxmlformats.org/officeDocument/2006/relationships/tags" Target="../tags/tag19.xml"/><Relationship Id="rId10" Type="http://schemas.openxmlformats.org/officeDocument/2006/relationships/tags" Target="../tags/tag24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tags" Target="../tags/tag39.xml"/><Relationship Id="rId18" Type="http://schemas.openxmlformats.org/officeDocument/2006/relationships/tags" Target="../tags/tag44.xml"/><Relationship Id="rId3" Type="http://schemas.openxmlformats.org/officeDocument/2006/relationships/tags" Target="../tags/tag29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33.xml"/><Relationship Id="rId12" Type="http://schemas.openxmlformats.org/officeDocument/2006/relationships/tags" Target="../tags/tag38.xml"/><Relationship Id="rId17" Type="http://schemas.openxmlformats.org/officeDocument/2006/relationships/tags" Target="../tags/tag43.xml"/><Relationship Id="rId2" Type="http://schemas.openxmlformats.org/officeDocument/2006/relationships/tags" Target="../tags/tag28.xml"/><Relationship Id="rId16" Type="http://schemas.openxmlformats.org/officeDocument/2006/relationships/tags" Target="../tags/tag42.xml"/><Relationship Id="rId20" Type="http://schemas.openxmlformats.org/officeDocument/2006/relationships/tags" Target="../tags/tag46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5" Type="http://schemas.openxmlformats.org/officeDocument/2006/relationships/tags" Target="../tags/tag31.xml"/><Relationship Id="rId15" Type="http://schemas.openxmlformats.org/officeDocument/2006/relationships/tags" Target="../tags/tag41.xml"/><Relationship Id="rId23" Type="http://schemas.openxmlformats.org/officeDocument/2006/relationships/image" Target="../media/image8.png"/><Relationship Id="rId10" Type="http://schemas.openxmlformats.org/officeDocument/2006/relationships/tags" Target="../tags/tag36.xml"/><Relationship Id="rId19" Type="http://schemas.openxmlformats.org/officeDocument/2006/relationships/tags" Target="../tags/tag45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tags" Target="../tags/tag40.xml"/><Relationship Id="rId2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970" y="0"/>
            <a:ext cx="9144001" cy="14911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汉仪旗黑-50S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3738489" y="766689"/>
            <a:ext cx="1667021" cy="1667021"/>
          </a:xfrm>
          <a:prstGeom prst="ellipse">
            <a:avLst/>
          </a:prstGeom>
          <a:ln w="57150">
            <a:solidFill>
              <a:srgbClr val="EEF2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校徽(1)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  <a:lum bright="100000" contrast="-70000"/>
          </a:blip>
          <a:srcRect l="26399" r="24283" b="2118"/>
          <a:stretch>
            <a:fillRect/>
          </a:stretch>
        </p:blipFill>
        <p:spPr>
          <a:xfrm>
            <a:off x="3948430" y="996950"/>
            <a:ext cx="1288415" cy="1177290"/>
          </a:xfrm>
          <a:prstGeom prst="rect">
            <a:avLst/>
          </a:prstGeom>
          <a:effectLst/>
        </p:spPr>
      </p:pic>
      <p:pic>
        <p:nvPicPr>
          <p:cNvPr id="16" name="图片占位符 15" descr="e1e5b2e9-ad9f-4c75-9471-db340264e94a"/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7039610" y="881380"/>
            <a:ext cx="1283335" cy="661670"/>
          </a:xfrm>
          <a:prstGeom prst="rect">
            <a:avLst/>
          </a:prstGeom>
        </p:spPr>
      </p:pic>
      <p:pic>
        <p:nvPicPr>
          <p:cNvPr id="17" name="图片占位符 12" descr="4f618d73-2c01-4a2f-a8a4-7c2c53bf0c3d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8316595" y="905510"/>
            <a:ext cx="841375" cy="576580"/>
          </a:xfrm>
          <a:prstGeom prst="rect">
            <a:avLst/>
          </a:prstGeom>
        </p:spPr>
      </p:pic>
      <p:pic>
        <p:nvPicPr>
          <p:cNvPr id="6" name="图片 5" descr="反白稿校标组合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395" y="283210"/>
            <a:ext cx="1639570" cy="412750"/>
          </a:xfrm>
          <a:prstGeom prst="rect">
            <a:avLst/>
          </a:prstGeom>
        </p:spPr>
      </p:pic>
      <p:pic>
        <p:nvPicPr>
          <p:cNvPr id="9" name="图片 8" descr="晏振东-思源3"/>
          <p:cNvPicPr>
            <a:picLocks noChangeAspect="1"/>
          </p:cNvPicPr>
          <p:nvPr/>
        </p:nvPicPr>
        <p:blipFill>
          <a:blip r:embed="rId6"/>
          <a:srcRect t="26246" b="12120"/>
          <a:stretch>
            <a:fillRect/>
          </a:stretch>
        </p:blipFill>
        <p:spPr>
          <a:xfrm>
            <a:off x="165735" y="2706370"/>
            <a:ext cx="8830945" cy="23475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207" y="2508640"/>
            <a:ext cx="9144000" cy="256413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725608" y="2560710"/>
            <a:ext cx="382668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阿里巴巴普惠体"/>
              </a:rPr>
              <a:t>网络与新媒体（卓越人才拔尖班）</a:t>
            </a:r>
            <a:endParaRPr lang="en-US" altLang="zh-CN" sz="1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阿里巴巴普惠体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阿里巴巴普惠体"/>
              </a:rPr>
              <a:t>英语（数智语言）</a:t>
            </a:r>
          </a:p>
          <a:p>
            <a:pPr algn="ctr">
              <a:lnSpc>
                <a:spcPct val="150000"/>
              </a:lnSpc>
            </a:pPr>
            <a:endParaRPr lang="zh-CN" altLang="en-US" sz="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阿里巴巴普惠体"/>
            </a:endParaRPr>
          </a:p>
          <a:p>
            <a:pPr algn="ctr">
              <a:lnSpc>
                <a:spcPct val="150000"/>
              </a:lnSpc>
            </a:pPr>
            <a:endParaRPr lang="en-US" altLang="zh-CN" sz="1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阿里巴巴普惠体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阿里巴巴普惠体"/>
              </a:rPr>
              <a:t>学院网址：</a:t>
            </a:r>
            <a:r>
              <a:rPr lang="en-US" altLang="zh-CN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阿里巴巴普惠体"/>
              </a:rPr>
              <a:t>http://yyxy.bjtu.edu.cn/</a:t>
            </a:r>
          </a:p>
          <a:p>
            <a:pPr algn="ctr">
              <a:lnSpc>
                <a:spcPct val="150000"/>
              </a:lnSpc>
            </a:pP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阿里巴巴普惠体"/>
              </a:rPr>
              <a:t>招生专业咨询电话：</a:t>
            </a:r>
            <a:r>
              <a:rPr lang="en-US" altLang="zh-CN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阿里巴巴普惠体"/>
              </a:rPr>
              <a:t>010-51682854</a:t>
            </a:r>
          </a:p>
          <a:p>
            <a:pPr algn="ctr">
              <a:lnSpc>
                <a:spcPct val="150000"/>
              </a:lnSpc>
            </a:pP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阿里巴巴普惠体"/>
              </a:rPr>
              <a:t>招生专业咨询</a:t>
            </a:r>
            <a:r>
              <a:rPr lang="en-US" altLang="zh-CN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阿里巴巴普惠体"/>
              </a:rPr>
              <a:t>QQ</a:t>
            </a: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阿里巴巴普惠体"/>
              </a:rPr>
              <a:t>群：</a:t>
            </a:r>
            <a:r>
              <a:rPr lang="en-US" altLang="zh-CN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阿里巴巴普惠体"/>
              </a:rPr>
              <a:t>421211373</a:t>
            </a:r>
            <a:endParaRPr lang="en-US" altLang="zh-CN" sz="1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阿里巴巴普惠体"/>
            </a:endParaRPr>
          </a:p>
          <a:p>
            <a:pPr algn="l"/>
            <a:endParaRPr lang="en-US" altLang="zh-CN" sz="1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阿里巴巴普惠体"/>
            </a:endParaRPr>
          </a:p>
          <a:p>
            <a:endParaRPr lang="en-US" altLang="zh-CN" sz="1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阿里巴巴普惠体"/>
            </a:endParaRPr>
          </a:p>
        </p:txBody>
      </p:sp>
      <p:sp>
        <p:nvSpPr>
          <p:cNvPr id="124" name="矩形 123"/>
          <p:cNvSpPr/>
          <p:nvPr/>
        </p:nvSpPr>
        <p:spPr bwMode="auto">
          <a:xfrm>
            <a:off x="4165600" y="0"/>
            <a:ext cx="483108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8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汉仪旗黑-50S"/>
              </a:rPr>
              <a:t>外国语与新闻传播学院</a:t>
            </a:r>
            <a:r>
              <a:rPr lang="en-US" altLang="zh-CN" sz="18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汉仪旗黑-50S"/>
              </a:rPr>
              <a:t>  </a:t>
            </a:r>
          </a:p>
          <a:p>
            <a:pPr algn="r">
              <a:lnSpc>
                <a:spcPct val="150000"/>
              </a:lnSpc>
            </a:pPr>
            <a:r>
              <a:rPr lang="en-US" altLang="zh-CN" sz="18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汉仪旗黑-50S"/>
              </a:rPr>
              <a:t>2026</a:t>
            </a:r>
            <a:r>
              <a:rPr lang="zh-CN" altLang="en-US" sz="18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汉仪旗黑-50S"/>
              </a:rPr>
              <a:t>年招生宣讲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90600" y="7811135"/>
            <a:ext cx="16230600" cy="189801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800" b="1" spc="269">
                <a:solidFill>
                  <a:srgbClr val="003070"/>
                </a:solidFill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</a:rPr>
              <a:t>学院网址</a:t>
            </a:r>
            <a:r>
              <a:rPr lang="en-US" altLang="zh-CN" sz="2800" b="1" spc="269">
                <a:solidFill>
                  <a:srgbClr val="003070"/>
                </a:solidFill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</a:rPr>
              <a:t>：http://yyxy.bjtu.edu.cn/</a:t>
            </a: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800" b="1" spc="269">
                <a:solidFill>
                  <a:srgbClr val="003070"/>
                </a:solidFill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</a:rPr>
              <a:t>招生专业咨询电话：</a:t>
            </a:r>
            <a:r>
              <a:rPr lang="en-US" altLang="zh-CN" sz="2800" b="1" spc="269">
                <a:solidFill>
                  <a:srgbClr val="003070"/>
                </a:solidFill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</a:rPr>
              <a:t>010-51682854</a:t>
            </a: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800" b="1" spc="269">
                <a:solidFill>
                  <a:srgbClr val="003070"/>
                </a:solidFill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</a:rPr>
              <a:t>招生专业咨询</a:t>
            </a:r>
            <a:r>
              <a:rPr lang="en-US" altLang="zh-CN" sz="2800" b="1" spc="269">
                <a:solidFill>
                  <a:srgbClr val="003070"/>
                </a:solidFill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</a:rPr>
              <a:t>QQ</a:t>
            </a:r>
            <a:r>
              <a:rPr lang="zh-CN" altLang="en-US" sz="2800" b="1" spc="269">
                <a:solidFill>
                  <a:srgbClr val="003070"/>
                </a:solidFill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</a:rPr>
              <a:t>群：</a:t>
            </a:r>
            <a:r>
              <a:rPr lang="en-US" altLang="zh-CN" sz="2800" b="1" spc="269">
                <a:solidFill>
                  <a:srgbClr val="003070"/>
                </a:solidFill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</a:rPr>
              <a:t>421211373</a:t>
            </a:r>
          </a:p>
        </p:txBody>
      </p:sp>
      <p:sp>
        <p:nvSpPr>
          <p:cNvPr id="4" name="TextBox 24"/>
          <p:cNvSpPr txBox="1"/>
          <p:nvPr/>
        </p:nvSpPr>
        <p:spPr>
          <a:xfrm>
            <a:off x="1117600" y="7938135"/>
            <a:ext cx="16230600" cy="189801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800" b="1" spc="269">
                <a:solidFill>
                  <a:srgbClr val="003070"/>
                </a:solidFill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</a:rPr>
              <a:t>学院网址</a:t>
            </a:r>
            <a:r>
              <a:rPr lang="en-US" altLang="zh-CN" sz="2800" b="1" spc="269">
                <a:solidFill>
                  <a:srgbClr val="003070"/>
                </a:solidFill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</a:rPr>
              <a:t>：http://yyxy.bjtu.edu.cn/</a:t>
            </a: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800" b="1" spc="269">
                <a:solidFill>
                  <a:srgbClr val="003070"/>
                </a:solidFill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</a:rPr>
              <a:t>招生专业咨询电话：</a:t>
            </a:r>
            <a:r>
              <a:rPr lang="en-US" altLang="zh-CN" sz="2800" b="1" spc="269">
                <a:solidFill>
                  <a:srgbClr val="003070"/>
                </a:solidFill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</a:rPr>
              <a:t>010-51682854</a:t>
            </a: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800" b="1" spc="269">
                <a:solidFill>
                  <a:srgbClr val="003070"/>
                </a:solidFill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</a:rPr>
              <a:t>招生专业咨询</a:t>
            </a:r>
            <a:r>
              <a:rPr lang="en-US" altLang="zh-CN" sz="2800" b="1" spc="269">
                <a:solidFill>
                  <a:srgbClr val="003070"/>
                </a:solidFill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</a:rPr>
              <a:t>QQ</a:t>
            </a:r>
            <a:r>
              <a:rPr lang="zh-CN" altLang="en-US" sz="2800" b="1" spc="269">
                <a:solidFill>
                  <a:srgbClr val="003070"/>
                </a:solidFill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</a:rPr>
              <a:t>群：</a:t>
            </a:r>
            <a:r>
              <a:rPr lang="en-US" altLang="zh-CN" sz="2800" b="1" spc="269">
                <a:solidFill>
                  <a:srgbClr val="003070"/>
                </a:solidFill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</a:rPr>
              <a:t>421211373</a:t>
            </a:r>
          </a:p>
        </p:txBody>
      </p:sp>
      <p:sp>
        <p:nvSpPr>
          <p:cNvPr id="8" name="TextBox 24"/>
          <p:cNvSpPr txBox="1"/>
          <p:nvPr/>
        </p:nvSpPr>
        <p:spPr>
          <a:xfrm>
            <a:off x="1244600" y="8065135"/>
            <a:ext cx="16230600" cy="189801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800" b="1" spc="269">
                <a:solidFill>
                  <a:srgbClr val="003070"/>
                </a:solidFill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</a:rPr>
              <a:t>学院网址</a:t>
            </a:r>
            <a:r>
              <a:rPr lang="en-US" altLang="zh-CN" sz="2800" b="1" spc="269">
                <a:solidFill>
                  <a:srgbClr val="003070"/>
                </a:solidFill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</a:rPr>
              <a:t>：http://yyxy.bjtu.edu.cn/</a:t>
            </a: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800" b="1" spc="269">
                <a:solidFill>
                  <a:srgbClr val="003070"/>
                </a:solidFill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</a:rPr>
              <a:t>招生专业咨询电话：</a:t>
            </a:r>
            <a:r>
              <a:rPr lang="en-US" altLang="zh-CN" sz="2800" b="1" spc="269">
                <a:solidFill>
                  <a:srgbClr val="003070"/>
                </a:solidFill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</a:rPr>
              <a:t>010-51682854</a:t>
            </a: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800" b="1" spc="269">
                <a:solidFill>
                  <a:srgbClr val="003070"/>
                </a:solidFill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</a:rPr>
              <a:t>招生专业咨询</a:t>
            </a:r>
            <a:r>
              <a:rPr lang="en-US" altLang="zh-CN" sz="2800" b="1" spc="269">
                <a:solidFill>
                  <a:srgbClr val="003070"/>
                </a:solidFill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</a:rPr>
              <a:t>QQ</a:t>
            </a:r>
            <a:r>
              <a:rPr lang="zh-CN" altLang="en-US" sz="2800" b="1" spc="269">
                <a:solidFill>
                  <a:srgbClr val="003070"/>
                </a:solidFill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</a:rPr>
              <a:t>群：</a:t>
            </a:r>
            <a:r>
              <a:rPr lang="en-US" altLang="zh-CN" sz="2800" b="1" spc="269">
                <a:solidFill>
                  <a:srgbClr val="003070"/>
                </a:solidFill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</a:rPr>
              <a:t>421211373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/>
        </p:nvSpPr>
        <p:spPr>
          <a:xfrm rot="11700000">
            <a:off x="2685081" y="666427"/>
            <a:ext cx="3773838" cy="3773838"/>
          </a:xfrm>
          <a:prstGeom prst="ellipse">
            <a:avLst/>
          </a:prstGeom>
          <a:noFill/>
          <a:ln w="12700" cap="rnd">
            <a:gradFill>
              <a:gsLst>
                <a:gs pos="0">
                  <a:srgbClr val="138CF7">
                    <a:alpha val="39000"/>
                  </a:srgbClr>
                </a:gs>
                <a:gs pos="65000">
                  <a:srgbClr val="138CF7">
                    <a:alpha val="0"/>
                  </a:srgbClr>
                </a:gs>
              </a:gsLst>
              <a:lin ang="5400000" scaled="1"/>
            </a:gra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0" y="-1"/>
            <a:ext cx="9144001" cy="5588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汉仪旗黑-50S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4622046" y="97310"/>
            <a:ext cx="401193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000" b="1" kern="1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  <a:sym typeface="汉仪旗黑-50S"/>
              </a:rPr>
              <a:t>网络与新媒体（卓越人才拔尖班）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8708572" y="235295"/>
            <a:ext cx="206828" cy="123371"/>
            <a:chOff x="6709229" y="856343"/>
            <a:chExt cx="232229" cy="58057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6709229" y="856343"/>
              <a:ext cx="23222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6709229" y="885372"/>
              <a:ext cx="23222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6709229" y="914400"/>
              <a:ext cx="23222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椭圆 18"/>
          <p:cNvSpPr/>
          <p:nvPr/>
        </p:nvSpPr>
        <p:spPr>
          <a:xfrm>
            <a:off x="3740150" y="1721496"/>
            <a:ext cx="1663700" cy="166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509146" y="1490492"/>
            <a:ext cx="2125709" cy="2125709"/>
          </a:xfrm>
          <a:prstGeom prst="ellipse">
            <a:avLst/>
          </a:prstGeom>
          <a:noFill/>
          <a:ln w="12700" cap="rnd">
            <a:gradFill>
              <a:gsLst>
                <a:gs pos="0">
                  <a:srgbClr val="138CF7">
                    <a:alpha val="39000"/>
                  </a:srgbClr>
                </a:gs>
                <a:gs pos="65000">
                  <a:srgbClr val="138CF7">
                    <a:alpha val="0"/>
                  </a:srgbClr>
                </a:gs>
              </a:gsLst>
              <a:lin ang="5400000" scaled="1"/>
            </a:gra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弧形 20"/>
          <p:cNvSpPr/>
          <p:nvPr/>
        </p:nvSpPr>
        <p:spPr>
          <a:xfrm>
            <a:off x="3515868" y="1497214"/>
            <a:ext cx="2112264" cy="2112264"/>
          </a:xfrm>
          <a:prstGeom prst="arc">
            <a:avLst>
              <a:gd name="adj1" fmla="val 21192328"/>
              <a:gd name="adj2" fmla="val 13412766"/>
            </a:avLst>
          </a:prstGeom>
          <a:ln w="25400">
            <a:gradFill flip="none" rotWithShape="1">
              <a:gsLst>
                <a:gs pos="46000">
                  <a:schemeClr val="accent1"/>
                </a:gs>
                <a:gs pos="97000">
                  <a:schemeClr val="accent1">
                    <a:alpha val="0"/>
                  </a:schemeClr>
                </a:gs>
              </a:gsLst>
              <a:lin ang="0" scaled="1"/>
            </a:gradFill>
          </a:ln>
          <a:effectLst>
            <a:outerShdw blurRad="63500" algn="ctr" rotWithShape="0">
              <a:schemeClr val="accent1">
                <a:alpha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1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椭圆 22"/>
          <p:cNvSpPr/>
          <p:nvPr/>
        </p:nvSpPr>
        <p:spPr>
          <a:xfrm flipV="1">
            <a:off x="3768488" y="1788848"/>
            <a:ext cx="95619" cy="9561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Oval 350"/>
          <p:cNvSpPr>
            <a:spLocks noChangeArrowheads="1"/>
          </p:cNvSpPr>
          <p:nvPr/>
        </p:nvSpPr>
        <p:spPr bwMode="auto">
          <a:xfrm>
            <a:off x="5578071" y="1044831"/>
            <a:ext cx="248628" cy="245985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alpha val="0"/>
                </a:schemeClr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>
            <a:softEdge rad="76200"/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Oval 350"/>
          <p:cNvSpPr>
            <a:spLocks noChangeArrowheads="1"/>
          </p:cNvSpPr>
          <p:nvPr/>
        </p:nvSpPr>
        <p:spPr bwMode="auto">
          <a:xfrm>
            <a:off x="5319428" y="3456154"/>
            <a:ext cx="496725" cy="491442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alpha val="0"/>
                </a:schemeClr>
              </a:gs>
              <a:gs pos="0">
                <a:schemeClr val="accent1">
                  <a:alpha val="30000"/>
                </a:schemeClr>
              </a:gs>
            </a:gsLst>
            <a:lin ang="2700000" scaled="1"/>
          </a:gradFill>
          <a:ln>
            <a:noFill/>
          </a:ln>
          <a:effectLst>
            <a:softEdge rad="63500"/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Oval 350"/>
          <p:cNvSpPr>
            <a:spLocks noChangeArrowheads="1"/>
          </p:cNvSpPr>
          <p:nvPr/>
        </p:nvSpPr>
        <p:spPr bwMode="auto">
          <a:xfrm>
            <a:off x="3541038" y="3556945"/>
            <a:ext cx="270180" cy="267308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4000"/>
                </a:schemeClr>
              </a:gs>
            </a:gsLst>
            <a:lin ang="13500000" scaled="1"/>
          </a:gradFill>
          <a:ln>
            <a:noFill/>
          </a:ln>
          <a:effectLst>
            <a:softEdge rad="0"/>
          </a:effectLst>
        </p:spPr>
        <p:txBody>
          <a:bodyPr vert="horz" wrap="square" lIns="68580" tIns="34290" rIns="68580" bIns="34290" numCol="1" anchor="t" anchorCtr="0" compatLnSpc="1"/>
          <a:lstStyle/>
          <a:p>
            <a:pPr>
              <a:defRPr/>
            </a:pP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833495" y="2157730"/>
            <a:ext cx="1513205" cy="41402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zh-CN" altLang="en-US" sz="1400" b="1" kern="1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  <a:sym typeface="汉仪旗黑-50S"/>
              </a:rPr>
              <a:t>网络与新媒体</a:t>
            </a:r>
          </a:p>
          <a:p>
            <a:pPr algn="ctr"/>
            <a:endParaRPr lang="zh-CN" altLang="en-US" sz="1400" b="1" kern="100" dirty="0">
              <a:solidFill>
                <a:schemeClr val="bg1"/>
              </a:solidFill>
              <a:latin typeface="思源宋体 CN Heavy" pitchFamily="18" charset="-122"/>
              <a:ea typeface="思源宋体 CN Heavy" pitchFamily="18" charset="-122"/>
              <a:sym typeface="汉仪旗黑-50S"/>
            </a:endParaRPr>
          </a:p>
          <a:p>
            <a:pPr algn="ctr"/>
            <a:r>
              <a:rPr lang="zh-CN" altLang="en-US" sz="1400" b="1" kern="1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  <a:sym typeface="汉仪旗黑-50S"/>
              </a:rPr>
              <a:t>（卓越人才拔尖班）</a:t>
            </a:r>
          </a:p>
        </p:txBody>
      </p:sp>
      <p:sp>
        <p:nvSpPr>
          <p:cNvPr id="36" name="矩形 35"/>
          <p:cNvSpPr/>
          <p:nvPr/>
        </p:nvSpPr>
        <p:spPr>
          <a:xfrm flipH="1">
            <a:off x="269012" y="940967"/>
            <a:ext cx="2545080" cy="1444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200" b="1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以</a:t>
            </a:r>
            <a:r>
              <a:rPr lang="zh-CN" alt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ngti SC Bold" panose="02010800040101010101" charset="-122"/>
                <a:ea typeface="思源宋体 CN Heavy"/>
                <a:cs typeface="Songti SC Bold" panose="02010800040101010101" charset="-122"/>
                <a:sym typeface="+mn-ea"/>
              </a:rPr>
              <a:t>智能融媒</a:t>
            </a:r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ngti SC Bold" panose="02010800040101010101" charset="-122"/>
                <a:ea typeface="思源宋体 CN Heavy"/>
                <a:cs typeface="Songti SC Bold" panose="02010800040101010101" charset="-122"/>
                <a:sym typeface="+mn-ea"/>
              </a:rPr>
              <a:t>·</a:t>
            </a:r>
            <a:r>
              <a:rPr lang="zh-CN" alt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ngti SC Bold" panose="02010800040101010101" charset="-122"/>
                <a:ea typeface="思源宋体 CN Heavy"/>
                <a:cs typeface="Songti SC Bold" panose="02010800040101010101" charset="-122"/>
                <a:sym typeface="+mn-ea"/>
              </a:rPr>
              <a:t>计算传播</a:t>
            </a:r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ngti SC Bold" panose="02010800040101010101" charset="-122"/>
                <a:ea typeface="思源宋体 CN Heavy"/>
                <a:cs typeface="Songti SC Bold" panose="02010800040101010101" charset="-122"/>
                <a:sym typeface="+mn-ea"/>
              </a:rPr>
              <a:t>·</a:t>
            </a:r>
            <a:r>
              <a:rPr lang="zh-CN" alt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ngti SC Bold" panose="02010800040101010101" charset="-122"/>
                <a:ea typeface="思源宋体 CN Heavy"/>
                <a:cs typeface="Songti SC Bold" panose="02010800040101010101" charset="-122"/>
                <a:sym typeface="+mn-ea"/>
              </a:rPr>
              <a:t>国际传播</a:t>
            </a:r>
            <a:r>
              <a:rPr lang="zh-CN" altLang="en-US" sz="1200" b="1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为特色，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依托国家一流专业及省部级实验平台，培养复合型传媒人才</a:t>
            </a:r>
            <a:r>
              <a:rPr lang="zh-CN" altLang="en-US" sz="1200" b="1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。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网络与新媒体专业2024</a:t>
            </a:r>
            <a:r>
              <a:rPr lang="zh-CN" altLang="en-US" sz="1200" b="1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软科排名</a:t>
            </a:r>
            <a:r>
              <a:rPr lang="zh-CN" alt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ngti SC Bold" panose="02010800040101010101" charset="-122"/>
                <a:ea typeface="思源宋体 CN Heavy"/>
                <a:cs typeface="Songti SC Bold" panose="02010800040101010101" charset="-122"/>
                <a:sym typeface="+mn-ea"/>
              </a:rPr>
              <a:t>全国第8</a:t>
            </a:r>
            <a:r>
              <a:rPr lang="zh-CN" altLang="en-US" sz="1200" b="1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（评级</a:t>
            </a:r>
            <a:r>
              <a:rPr lang="en-US" altLang="zh-CN" sz="1200" b="1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A</a:t>
            </a:r>
            <a:r>
              <a:rPr lang="zh-CN" altLang="en-US" sz="1200" b="1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），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学科实力领先。</a:t>
            </a:r>
            <a:endParaRPr lang="zh-CN" altLang="en-US" sz="12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思源宋体 CN Heavy"/>
            </a:endParaRPr>
          </a:p>
        </p:txBody>
      </p:sp>
      <p:sp>
        <p:nvSpPr>
          <p:cNvPr id="38" name="矩形 37"/>
          <p:cNvSpPr/>
          <p:nvPr/>
        </p:nvSpPr>
        <p:spPr>
          <a:xfrm flipH="1">
            <a:off x="69997" y="3120966"/>
            <a:ext cx="279590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ngti SC Bold" panose="02010800040101010101" charset="-122"/>
                <a:ea typeface="思源宋体 CN Heavy"/>
                <a:cs typeface="Songti SC Bold" panose="02010800040101010101" charset="-122"/>
                <a:sym typeface="+mn-ea"/>
              </a:rPr>
              <a:t>全员保研</a:t>
            </a:r>
            <a:r>
              <a:rPr lang="zh-CN" altLang="en-US" sz="1200" b="1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，精英培养：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全国仅招</a:t>
            </a:r>
            <a:r>
              <a:rPr lang="zh-CN" altLang="en-US" sz="1200" dirty="0">
                <a:solidFill>
                  <a:srgbClr val="FF0000"/>
                </a:solidFill>
                <a:latin typeface="Songti SC Regular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20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人，</a:t>
            </a:r>
            <a:r>
              <a:rPr lang="zh-CN" altLang="en-US" sz="1200" dirty="0">
                <a:solidFill>
                  <a:srgbClr val="FF0000"/>
                </a:solidFill>
                <a:latin typeface="Songti SC Regular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1:1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科研导师，本硕贯通培养</a:t>
            </a:r>
          </a:p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（</a:t>
            </a:r>
            <a:r>
              <a:rPr lang="en-US" altLang="zh-CN" sz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ngti SC Bold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保研可选择本校或外校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）</a:t>
            </a:r>
            <a:endParaRPr lang="zh-CN" altLang="en-US" sz="1200" kern="0" dirty="0">
              <a:solidFill>
                <a:schemeClr val="accent1">
                  <a:lumMod val="50000"/>
                </a:schemeClr>
              </a:solidFill>
              <a:latin typeface="Songti SC Regular" panose="02010800040101010101" charset="-122"/>
              <a:ea typeface="思源宋体 CN Heavy"/>
              <a:cs typeface="Songti SC Regular" panose="02010800040101010101" charset="-122"/>
              <a:sym typeface="+mn-ea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2853582" y="1294108"/>
            <a:ext cx="333215" cy="33321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2814836" y="3192650"/>
            <a:ext cx="333215" cy="33321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5912258" y="1294108"/>
            <a:ext cx="333215" cy="33321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5958753" y="3231396"/>
            <a:ext cx="333215" cy="33321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 flipH="1">
            <a:off x="6329909" y="1073055"/>
            <a:ext cx="2517140" cy="1444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200" b="1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+mn-ea"/>
              </a:rPr>
              <a:t>学科交叉</a:t>
            </a:r>
            <a:r>
              <a:rPr lang="en-US" altLang="zh-CN" sz="1200" b="1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+mn-ea"/>
              </a:rPr>
              <a:t>，</a:t>
            </a:r>
            <a:r>
              <a:rPr lang="zh-CN" altLang="en-US" sz="1200" b="1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+mn-ea"/>
              </a:rPr>
              <a:t>多维发展：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+mn-ea"/>
              </a:rPr>
              <a:t>前两年大类基础，后两年专业课程，</a:t>
            </a:r>
            <a:r>
              <a:rPr lang="en-US" altLang="zh-CN" sz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ngti SC Bold" panose="02010800040101010101" charset="-122"/>
                <a:ea typeface="Songti SC Bold" panose="02010800040101010101" charset="-122"/>
                <a:cs typeface="Songti SC Regular" panose="02010800040101010101" charset="-122"/>
                <a:sym typeface="+mn-ea"/>
              </a:rPr>
              <a:t>智能+数据+国际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+mn-ea"/>
              </a:rPr>
              <a:t>课程体系。 </a:t>
            </a:r>
            <a:endParaRPr lang="zh-CN" altLang="en-US" sz="1200" dirty="0">
              <a:solidFill>
                <a:schemeClr val="accent1">
                  <a:lumMod val="50000"/>
                </a:schemeClr>
              </a:solidFill>
              <a:latin typeface="Songti SC Regular" panose="02010800040101010101" charset="-122"/>
              <a:ea typeface="Songti SC Regular" panose="02010800040101010101" charset="-122"/>
              <a:cs typeface="Songti SC Regular" panose="02010800040101010101" charset="-122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200" b="1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+mn-ea"/>
              </a:rPr>
              <a:t>顶尖师资</a:t>
            </a:r>
            <a:r>
              <a:rPr lang="en-US" altLang="zh-CN" sz="1200" b="1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+mn-ea"/>
              </a:rPr>
              <a:t>，</a:t>
            </a:r>
            <a:r>
              <a:rPr lang="zh-CN" altLang="en-US" sz="1200" b="1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+mn-ea"/>
              </a:rPr>
              <a:t>全球资源：</a:t>
            </a:r>
            <a:r>
              <a:rPr lang="en-US" altLang="zh-CN" sz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ngti SC Bold" panose="02010800040101010101" charset="-122"/>
                <a:ea typeface="Songti SC Bold" panose="02010800040101010101" charset="-122"/>
                <a:cs typeface="Songti SC Regular" panose="02010800040101010101" charset="-122"/>
                <a:sym typeface="+mn-ea"/>
              </a:rPr>
              <a:t>90%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+mn-ea"/>
              </a:rPr>
              <a:t>教师有海外名校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+mn-ea"/>
              </a:rPr>
              <a:t>/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+mn-ea"/>
              </a:rPr>
              <a:t>头部企业经验。</a:t>
            </a:r>
            <a:endParaRPr lang="zh-CN" altLang="en-US" sz="12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 flipH="1">
            <a:off x="6343288" y="3032001"/>
            <a:ext cx="2587625" cy="1444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200" b="1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实战赋能</a:t>
            </a:r>
            <a:r>
              <a:rPr lang="en-US" altLang="zh-CN" sz="1200" b="1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，</a:t>
            </a:r>
            <a:r>
              <a:rPr lang="zh-CN" altLang="en-US" sz="1200" b="1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产业对接：</a:t>
            </a:r>
            <a:r>
              <a:rPr lang="en-US" altLang="zh-CN" sz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ngti SC Bold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七大实验室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、</a:t>
            </a:r>
            <a:r>
              <a:rPr lang="en-US" altLang="zh-CN" sz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ngti SC Bold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央媒</a:t>
            </a:r>
            <a:r>
              <a:rPr lang="en-US" altLang="zh-CN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ngti SC Bold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/</a:t>
            </a:r>
            <a:r>
              <a:rPr lang="en-US" altLang="zh-CN" sz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ngti SC Bold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字节跳动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等实习基地。</a:t>
            </a:r>
            <a:endParaRPr lang="zh-CN" altLang="en-US" sz="1200" dirty="0">
              <a:solidFill>
                <a:schemeClr val="accent1">
                  <a:lumMod val="50000"/>
                </a:schemeClr>
              </a:solidFill>
              <a:latin typeface="Songti SC Regular" panose="02010800040101010101" charset="-122"/>
              <a:ea typeface="思源宋体 CN Heavy"/>
              <a:cs typeface="Songti SC Regular" panose="02010800040101010101" charset="-122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200" b="1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卓越成果</a:t>
            </a:r>
            <a:r>
              <a:rPr lang="en-US" altLang="zh-CN" sz="1200" b="1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，</a:t>
            </a:r>
            <a:r>
              <a:rPr lang="zh-CN" altLang="en-US" sz="1200" b="1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高质就业：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近三年获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【</a:t>
            </a:r>
            <a:r>
              <a:rPr lang="en-US" altLang="zh-CN" sz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ngti SC Bold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国家级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奖项</a:t>
            </a:r>
            <a:r>
              <a:rPr lang="en-US" altLang="zh-CN" sz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ngti SC Bold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13项</a:t>
            </a: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ngti SC Bold" panose="02010800040101010101" charset="-122"/>
                <a:ea typeface="思源宋体 CN Heavy"/>
                <a:cs typeface="Songti SC Bold" panose="02010800040101010101" charset="-122"/>
                <a:sym typeface="+mn-ea"/>
              </a:rPr>
              <a:t>】</a:t>
            </a: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Songti SC Regular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，近三年平均就业率</a:t>
            </a:r>
            <a:r>
              <a:rPr lang="en-US" altLang="zh-CN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ngti SC Bold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超93%</a:t>
            </a:r>
            <a:r>
              <a:rPr lang="zh-CN" altLang="en-U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ngti SC Bold" panose="02010800040101010101" charset="-122"/>
                <a:ea typeface="思源宋体 CN Heavy"/>
                <a:cs typeface="Songti SC Regular" panose="02010800040101010101" charset="-122"/>
                <a:sym typeface="+mn-ea"/>
              </a:rPr>
              <a:t>。</a:t>
            </a:r>
            <a:endParaRPr lang="zh-CN" altLang="en-US" sz="12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思源宋体 CN Heavy"/>
            </a:endParaRPr>
          </a:p>
        </p:txBody>
      </p:sp>
      <p:sp>
        <p:nvSpPr>
          <p:cNvPr id="29" name="Freeform 5"/>
          <p:cNvSpPr>
            <a:spLocks noEditPoints="1"/>
          </p:cNvSpPr>
          <p:nvPr/>
        </p:nvSpPr>
        <p:spPr bwMode="auto">
          <a:xfrm>
            <a:off x="2958767" y="1373767"/>
            <a:ext cx="122845" cy="156012"/>
          </a:xfrm>
          <a:custGeom>
            <a:avLst/>
            <a:gdLst>
              <a:gd name="T0" fmla="*/ 613 w 623"/>
              <a:gd name="T1" fmla="*/ 84 h 798"/>
              <a:gd name="T2" fmla="*/ 504 w 623"/>
              <a:gd name="T3" fmla="*/ 10 h 798"/>
              <a:gd name="T4" fmla="*/ 423 w 623"/>
              <a:gd name="T5" fmla="*/ 91 h 798"/>
              <a:gd name="T6" fmla="*/ 224 w 623"/>
              <a:gd name="T7" fmla="*/ 291 h 798"/>
              <a:gd name="T8" fmla="*/ 181 w 623"/>
              <a:gd name="T9" fmla="*/ 283 h 798"/>
              <a:gd name="T10" fmla="*/ 181 w 623"/>
              <a:gd name="T11" fmla="*/ 318 h 798"/>
              <a:gd name="T12" fmla="*/ 132 w 623"/>
              <a:gd name="T13" fmla="*/ 383 h 798"/>
              <a:gd name="T14" fmla="*/ 206 w 623"/>
              <a:gd name="T15" fmla="*/ 492 h 798"/>
              <a:gd name="T16" fmla="*/ 241 w 623"/>
              <a:gd name="T17" fmla="*/ 492 h 798"/>
              <a:gd name="T18" fmla="*/ 305 w 623"/>
              <a:gd name="T19" fmla="*/ 443 h 798"/>
              <a:gd name="T20" fmla="*/ 341 w 623"/>
              <a:gd name="T21" fmla="*/ 408 h 798"/>
              <a:gd name="T22" fmla="*/ 446 w 623"/>
              <a:gd name="T23" fmla="*/ 287 h 798"/>
              <a:gd name="T24" fmla="*/ 496 w 623"/>
              <a:gd name="T25" fmla="*/ 268 h 798"/>
              <a:gd name="T26" fmla="*/ 463 w 623"/>
              <a:gd name="T27" fmla="*/ 550 h 798"/>
              <a:gd name="T28" fmla="*/ 75 w 623"/>
              <a:gd name="T29" fmla="*/ 525 h 798"/>
              <a:gd name="T30" fmla="*/ 75 w 623"/>
              <a:gd name="T31" fmla="*/ 574 h 798"/>
              <a:gd name="T32" fmla="*/ 312 w 623"/>
              <a:gd name="T33" fmla="*/ 574 h 798"/>
              <a:gd name="T34" fmla="*/ 298 w 623"/>
              <a:gd name="T35" fmla="*/ 649 h 798"/>
              <a:gd name="T36" fmla="*/ 0 w 623"/>
              <a:gd name="T37" fmla="*/ 674 h 798"/>
              <a:gd name="T38" fmla="*/ 0 w 623"/>
              <a:gd name="T39" fmla="*/ 773 h 798"/>
              <a:gd name="T40" fmla="*/ 25 w 623"/>
              <a:gd name="T41" fmla="*/ 798 h 798"/>
              <a:gd name="T42" fmla="*/ 596 w 623"/>
              <a:gd name="T43" fmla="*/ 773 h 798"/>
              <a:gd name="T44" fmla="*/ 596 w 623"/>
              <a:gd name="T45" fmla="*/ 674 h 798"/>
              <a:gd name="T46" fmla="*/ 571 w 623"/>
              <a:gd name="T47" fmla="*/ 649 h 798"/>
              <a:gd name="T48" fmla="*/ 497 w 623"/>
              <a:gd name="T49" fmla="*/ 624 h 798"/>
              <a:gd name="T50" fmla="*/ 596 w 623"/>
              <a:gd name="T51" fmla="*/ 395 h 798"/>
              <a:gd name="T52" fmla="*/ 525 w 623"/>
              <a:gd name="T53" fmla="*/ 229 h 798"/>
              <a:gd name="T54" fmla="*/ 613 w 623"/>
              <a:gd name="T55" fmla="*/ 120 h 798"/>
              <a:gd name="T56" fmla="*/ 546 w 623"/>
              <a:gd name="T57" fmla="*/ 748 h 798"/>
              <a:gd name="T58" fmla="*/ 50 w 623"/>
              <a:gd name="T59" fmla="*/ 698 h 798"/>
              <a:gd name="T60" fmla="*/ 348 w 623"/>
              <a:gd name="T61" fmla="*/ 649 h 798"/>
              <a:gd name="T62" fmla="*/ 397 w 623"/>
              <a:gd name="T63" fmla="*/ 574 h 798"/>
              <a:gd name="T64" fmla="*/ 447 w 623"/>
              <a:gd name="T65" fmla="*/ 649 h 798"/>
              <a:gd name="T66" fmla="*/ 522 w 623"/>
              <a:gd name="T67" fmla="*/ 63 h 798"/>
              <a:gd name="T68" fmla="*/ 522 w 623"/>
              <a:gd name="T69" fmla="*/ 141 h 798"/>
              <a:gd name="T70" fmla="*/ 516 w 623"/>
              <a:gd name="T71" fmla="*/ 132 h 798"/>
              <a:gd name="T72" fmla="*/ 488 w 623"/>
              <a:gd name="T73" fmla="*/ 105 h 798"/>
              <a:gd name="T74" fmla="*/ 522 w 623"/>
              <a:gd name="T75" fmla="*/ 63 h 798"/>
              <a:gd name="T76" fmla="*/ 184 w 623"/>
              <a:gd name="T77" fmla="*/ 400 h 798"/>
              <a:gd name="T78" fmla="*/ 263 w 623"/>
              <a:gd name="T79" fmla="*/ 400 h 798"/>
              <a:gd name="T80" fmla="*/ 298 w 623"/>
              <a:gd name="T81" fmla="*/ 365 h 798"/>
              <a:gd name="T82" fmla="*/ 348 w 623"/>
              <a:gd name="T83" fmla="*/ 237 h 798"/>
              <a:gd name="T84" fmla="*/ 354 w 623"/>
              <a:gd name="T85" fmla="*/ 246 h 798"/>
              <a:gd name="T86" fmla="*/ 382 w 623"/>
              <a:gd name="T87" fmla="*/ 273 h 798"/>
              <a:gd name="T88" fmla="*/ 298 w 623"/>
              <a:gd name="T89" fmla="*/ 365 h 798"/>
              <a:gd name="T90" fmla="*/ 385 w 623"/>
              <a:gd name="T91" fmla="*/ 189 h 798"/>
              <a:gd name="T92" fmla="*/ 484 w 623"/>
              <a:gd name="T93" fmla="*/ 189 h 798"/>
              <a:gd name="T94" fmla="*/ 435 w 623"/>
              <a:gd name="T95" fmla="*/ 239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23" h="798">
                <a:moveTo>
                  <a:pt x="613" y="120"/>
                </a:moveTo>
                <a:cubicBezTo>
                  <a:pt x="623" y="110"/>
                  <a:pt x="623" y="94"/>
                  <a:pt x="613" y="84"/>
                </a:cubicBezTo>
                <a:cubicBezTo>
                  <a:pt x="539" y="10"/>
                  <a:pt x="539" y="10"/>
                  <a:pt x="539" y="10"/>
                </a:cubicBezTo>
                <a:cubicBezTo>
                  <a:pt x="529" y="0"/>
                  <a:pt x="514" y="0"/>
                  <a:pt x="504" y="10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423" y="91"/>
                  <a:pt x="423" y="91"/>
                  <a:pt x="423" y="91"/>
                </a:cubicBezTo>
                <a:cubicBezTo>
                  <a:pt x="378" y="96"/>
                  <a:pt x="342" y="132"/>
                  <a:pt x="337" y="178"/>
                </a:cubicBezTo>
                <a:cubicBezTo>
                  <a:pt x="224" y="291"/>
                  <a:pt x="224" y="291"/>
                  <a:pt x="224" y="291"/>
                </a:cubicBezTo>
                <a:cubicBezTo>
                  <a:pt x="216" y="283"/>
                  <a:pt x="216" y="283"/>
                  <a:pt x="216" y="283"/>
                </a:cubicBezTo>
                <a:cubicBezTo>
                  <a:pt x="207" y="274"/>
                  <a:pt x="191" y="274"/>
                  <a:pt x="181" y="283"/>
                </a:cubicBezTo>
                <a:cubicBezTo>
                  <a:pt x="172" y="293"/>
                  <a:pt x="172" y="309"/>
                  <a:pt x="181" y="318"/>
                </a:cubicBezTo>
                <a:cubicBezTo>
                  <a:pt x="181" y="318"/>
                  <a:pt x="181" y="318"/>
                  <a:pt x="181" y="318"/>
                </a:cubicBezTo>
                <a:cubicBezTo>
                  <a:pt x="189" y="326"/>
                  <a:pt x="189" y="326"/>
                  <a:pt x="189" y="326"/>
                </a:cubicBezTo>
                <a:cubicBezTo>
                  <a:pt x="132" y="383"/>
                  <a:pt x="132" y="383"/>
                  <a:pt x="132" y="383"/>
                </a:cubicBezTo>
                <a:cubicBezTo>
                  <a:pt x="122" y="392"/>
                  <a:pt x="122" y="408"/>
                  <a:pt x="132" y="418"/>
                </a:cubicBezTo>
                <a:cubicBezTo>
                  <a:pt x="206" y="492"/>
                  <a:pt x="206" y="492"/>
                  <a:pt x="206" y="492"/>
                </a:cubicBezTo>
                <a:cubicBezTo>
                  <a:pt x="216" y="502"/>
                  <a:pt x="232" y="502"/>
                  <a:pt x="241" y="492"/>
                </a:cubicBezTo>
                <a:cubicBezTo>
                  <a:pt x="241" y="492"/>
                  <a:pt x="241" y="492"/>
                  <a:pt x="241" y="492"/>
                </a:cubicBezTo>
                <a:cubicBezTo>
                  <a:pt x="298" y="435"/>
                  <a:pt x="298" y="435"/>
                  <a:pt x="298" y="435"/>
                </a:cubicBezTo>
                <a:cubicBezTo>
                  <a:pt x="305" y="443"/>
                  <a:pt x="305" y="443"/>
                  <a:pt x="305" y="443"/>
                </a:cubicBezTo>
                <a:cubicBezTo>
                  <a:pt x="315" y="452"/>
                  <a:pt x="331" y="452"/>
                  <a:pt x="341" y="443"/>
                </a:cubicBezTo>
                <a:cubicBezTo>
                  <a:pt x="350" y="433"/>
                  <a:pt x="350" y="417"/>
                  <a:pt x="341" y="408"/>
                </a:cubicBezTo>
                <a:cubicBezTo>
                  <a:pt x="333" y="400"/>
                  <a:pt x="333" y="400"/>
                  <a:pt x="333" y="400"/>
                </a:cubicBezTo>
                <a:cubicBezTo>
                  <a:pt x="446" y="287"/>
                  <a:pt x="446" y="287"/>
                  <a:pt x="446" y="287"/>
                </a:cubicBezTo>
                <a:cubicBezTo>
                  <a:pt x="464" y="285"/>
                  <a:pt x="481" y="278"/>
                  <a:pt x="495" y="267"/>
                </a:cubicBezTo>
                <a:cubicBezTo>
                  <a:pt x="496" y="267"/>
                  <a:pt x="496" y="268"/>
                  <a:pt x="496" y="268"/>
                </a:cubicBezTo>
                <a:cubicBezTo>
                  <a:pt x="528" y="302"/>
                  <a:pt x="546" y="348"/>
                  <a:pt x="546" y="395"/>
                </a:cubicBezTo>
                <a:cubicBezTo>
                  <a:pt x="546" y="457"/>
                  <a:pt x="515" y="514"/>
                  <a:pt x="463" y="550"/>
                </a:cubicBezTo>
                <a:cubicBezTo>
                  <a:pt x="445" y="534"/>
                  <a:pt x="422" y="525"/>
                  <a:pt x="397" y="525"/>
                </a:cubicBezTo>
                <a:cubicBezTo>
                  <a:pt x="75" y="525"/>
                  <a:pt x="75" y="525"/>
                  <a:pt x="75" y="525"/>
                </a:cubicBezTo>
                <a:cubicBezTo>
                  <a:pt x="61" y="525"/>
                  <a:pt x="50" y="536"/>
                  <a:pt x="50" y="549"/>
                </a:cubicBezTo>
                <a:cubicBezTo>
                  <a:pt x="50" y="563"/>
                  <a:pt x="61" y="574"/>
                  <a:pt x="75" y="574"/>
                </a:cubicBezTo>
                <a:cubicBezTo>
                  <a:pt x="75" y="574"/>
                  <a:pt x="75" y="574"/>
                  <a:pt x="75" y="574"/>
                </a:cubicBezTo>
                <a:cubicBezTo>
                  <a:pt x="312" y="574"/>
                  <a:pt x="312" y="574"/>
                  <a:pt x="312" y="574"/>
                </a:cubicBezTo>
                <a:cubicBezTo>
                  <a:pt x="303" y="589"/>
                  <a:pt x="298" y="606"/>
                  <a:pt x="298" y="624"/>
                </a:cubicBezTo>
                <a:cubicBezTo>
                  <a:pt x="298" y="649"/>
                  <a:pt x="298" y="649"/>
                  <a:pt x="298" y="649"/>
                </a:cubicBezTo>
                <a:cubicBezTo>
                  <a:pt x="25" y="649"/>
                  <a:pt x="25" y="649"/>
                  <a:pt x="25" y="649"/>
                </a:cubicBezTo>
                <a:cubicBezTo>
                  <a:pt x="12" y="649"/>
                  <a:pt x="0" y="660"/>
                  <a:pt x="0" y="674"/>
                </a:cubicBezTo>
                <a:cubicBezTo>
                  <a:pt x="0" y="674"/>
                  <a:pt x="0" y="674"/>
                  <a:pt x="0" y="674"/>
                </a:cubicBezTo>
                <a:cubicBezTo>
                  <a:pt x="0" y="773"/>
                  <a:pt x="0" y="773"/>
                  <a:pt x="0" y="773"/>
                </a:cubicBezTo>
                <a:cubicBezTo>
                  <a:pt x="0" y="787"/>
                  <a:pt x="12" y="798"/>
                  <a:pt x="25" y="798"/>
                </a:cubicBezTo>
                <a:cubicBezTo>
                  <a:pt x="25" y="798"/>
                  <a:pt x="25" y="798"/>
                  <a:pt x="25" y="798"/>
                </a:cubicBezTo>
                <a:cubicBezTo>
                  <a:pt x="571" y="798"/>
                  <a:pt x="571" y="798"/>
                  <a:pt x="571" y="798"/>
                </a:cubicBezTo>
                <a:cubicBezTo>
                  <a:pt x="585" y="798"/>
                  <a:pt x="596" y="787"/>
                  <a:pt x="596" y="773"/>
                </a:cubicBezTo>
                <a:cubicBezTo>
                  <a:pt x="596" y="773"/>
                  <a:pt x="596" y="773"/>
                  <a:pt x="596" y="773"/>
                </a:cubicBezTo>
                <a:cubicBezTo>
                  <a:pt x="596" y="674"/>
                  <a:pt x="596" y="674"/>
                  <a:pt x="596" y="674"/>
                </a:cubicBezTo>
                <a:cubicBezTo>
                  <a:pt x="596" y="660"/>
                  <a:pt x="585" y="649"/>
                  <a:pt x="571" y="649"/>
                </a:cubicBezTo>
                <a:cubicBezTo>
                  <a:pt x="571" y="649"/>
                  <a:pt x="571" y="649"/>
                  <a:pt x="571" y="649"/>
                </a:cubicBezTo>
                <a:cubicBezTo>
                  <a:pt x="497" y="649"/>
                  <a:pt x="497" y="649"/>
                  <a:pt x="497" y="649"/>
                </a:cubicBezTo>
                <a:cubicBezTo>
                  <a:pt x="497" y="624"/>
                  <a:pt x="497" y="624"/>
                  <a:pt x="497" y="624"/>
                </a:cubicBezTo>
                <a:cubicBezTo>
                  <a:pt x="497" y="613"/>
                  <a:pt x="495" y="602"/>
                  <a:pt x="491" y="591"/>
                </a:cubicBezTo>
                <a:cubicBezTo>
                  <a:pt x="557" y="546"/>
                  <a:pt x="596" y="473"/>
                  <a:pt x="596" y="395"/>
                </a:cubicBezTo>
                <a:cubicBezTo>
                  <a:pt x="596" y="335"/>
                  <a:pt x="573" y="278"/>
                  <a:pt x="532" y="234"/>
                </a:cubicBezTo>
                <a:cubicBezTo>
                  <a:pt x="530" y="232"/>
                  <a:pt x="528" y="230"/>
                  <a:pt x="525" y="229"/>
                </a:cubicBezTo>
                <a:cubicBezTo>
                  <a:pt x="529" y="220"/>
                  <a:pt x="532" y="210"/>
                  <a:pt x="533" y="200"/>
                </a:cubicBezTo>
                <a:lnTo>
                  <a:pt x="613" y="120"/>
                </a:lnTo>
                <a:close/>
                <a:moveTo>
                  <a:pt x="546" y="698"/>
                </a:moveTo>
                <a:cubicBezTo>
                  <a:pt x="546" y="748"/>
                  <a:pt x="546" y="748"/>
                  <a:pt x="546" y="748"/>
                </a:cubicBezTo>
                <a:cubicBezTo>
                  <a:pt x="50" y="748"/>
                  <a:pt x="50" y="748"/>
                  <a:pt x="50" y="748"/>
                </a:cubicBezTo>
                <a:cubicBezTo>
                  <a:pt x="50" y="698"/>
                  <a:pt x="50" y="698"/>
                  <a:pt x="50" y="698"/>
                </a:cubicBezTo>
                <a:lnTo>
                  <a:pt x="546" y="698"/>
                </a:lnTo>
                <a:close/>
                <a:moveTo>
                  <a:pt x="348" y="649"/>
                </a:moveTo>
                <a:cubicBezTo>
                  <a:pt x="348" y="624"/>
                  <a:pt x="348" y="624"/>
                  <a:pt x="348" y="624"/>
                </a:cubicBezTo>
                <a:cubicBezTo>
                  <a:pt x="348" y="597"/>
                  <a:pt x="370" y="574"/>
                  <a:pt x="397" y="574"/>
                </a:cubicBezTo>
                <a:cubicBezTo>
                  <a:pt x="425" y="574"/>
                  <a:pt x="447" y="597"/>
                  <a:pt x="447" y="624"/>
                </a:cubicBezTo>
                <a:cubicBezTo>
                  <a:pt x="447" y="649"/>
                  <a:pt x="447" y="649"/>
                  <a:pt x="447" y="649"/>
                </a:cubicBezTo>
                <a:lnTo>
                  <a:pt x="348" y="649"/>
                </a:lnTo>
                <a:close/>
                <a:moveTo>
                  <a:pt x="522" y="63"/>
                </a:moveTo>
                <a:cubicBezTo>
                  <a:pt x="561" y="102"/>
                  <a:pt x="561" y="102"/>
                  <a:pt x="561" y="102"/>
                </a:cubicBezTo>
                <a:cubicBezTo>
                  <a:pt x="522" y="141"/>
                  <a:pt x="522" y="141"/>
                  <a:pt x="522" y="141"/>
                </a:cubicBezTo>
                <a:cubicBezTo>
                  <a:pt x="521" y="139"/>
                  <a:pt x="519" y="138"/>
                  <a:pt x="518" y="136"/>
                </a:cubicBezTo>
                <a:cubicBezTo>
                  <a:pt x="517" y="135"/>
                  <a:pt x="517" y="133"/>
                  <a:pt x="516" y="132"/>
                </a:cubicBezTo>
                <a:cubicBezTo>
                  <a:pt x="509" y="123"/>
                  <a:pt x="501" y="114"/>
                  <a:pt x="492" y="108"/>
                </a:cubicBezTo>
                <a:cubicBezTo>
                  <a:pt x="490" y="107"/>
                  <a:pt x="489" y="106"/>
                  <a:pt x="488" y="105"/>
                </a:cubicBezTo>
                <a:cubicBezTo>
                  <a:pt x="486" y="104"/>
                  <a:pt x="484" y="103"/>
                  <a:pt x="482" y="102"/>
                </a:cubicBezTo>
                <a:lnTo>
                  <a:pt x="522" y="63"/>
                </a:lnTo>
                <a:close/>
                <a:moveTo>
                  <a:pt x="224" y="440"/>
                </a:moveTo>
                <a:cubicBezTo>
                  <a:pt x="184" y="400"/>
                  <a:pt x="184" y="400"/>
                  <a:pt x="184" y="400"/>
                </a:cubicBezTo>
                <a:cubicBezTo>
                  <a:pt x="224" y="361"/>
                  <a:pt x="224" y="361"/>
                  <a:pt x="224" y="361"/>
                </a:cubicBezTo>
                <a:cubicBezTo>
                  <a:pt x="263" y="400"/>
                  <a:pt x="263" y="400"/>
                  <a:pt x="263" y="400"/>
                </a:cubicBezTo>
                <a:lnTo>
                  <a:pt x="224" y="440"/>
                </a:lnTo>
                <a:close/>
                <a:moveTo>
                  <a:pt x="298" y="365"/>
                </a:moveTo>
                <a:cubicBezTo>
                  <a:pt x="259" y="326"/>
                  <a:pt x="259" y="326"/>
                  <a:pt x="259" y="326"/>
                </a:cubicBezTo>
                <a:cubicBezTo>
                  <a:pt x="348" y="237"/>
                  <a:pt x="348" y="237"/>
                  <a:pt x="348" y="237"/>
                </a:cubicBezTo>
                <a:cubicBezTo>
                  <a:pt x="349" y="239"/>
                  <a:pt x="350" y="240"/>
                  <a:pt x="351" y="242"/>
                </a:cubicBezTo>
                <a:cubicBezTo>
                  <a:pt x="352" y="243"/>
                  <a:pt x="353" y="245"/>
                  <a:pt x="354" y="246"/>
                </a:cubicBezTo>
                <a:cubicBezTo>
                  <a:pt x="360" y="255"/>
                  <a:pt x="368" y="264"/>
                  <a:pt x="378" y="270"/>
                </a:cubicBezTo>
                <a:cubicBezTo>
                  <a:pt x="379" y="271"/>
                  <a:pt x="380" y="272"/>
                  <a:pt x="382" y="273"/>
                </a:cubicBezTo>
                <a:cubicBezTo>
                  <a:pt x="384" y="274"/>
                  <a:pt x="385" y="275"/>
                  <a:pt x="387" y="276"/>
                </a:cubicBezTo>
                <a:lnTo>
                  <a:pt x="298" y="365"/>
                </a:lnTo>
                <a:close/>
                <a:moveTo>
                  <a:pt x="435" y="239"/>
                </a:moveTo>
                <a:cubicBezTo>
                  <a:pt x="407" y="239"/>
                  <a:pt x="385" y="217"/>
                  <a:pt x="385" y="189"/>
                </a:cubicBezTo>
                <a:cubicBezTo>
                  <a:pt x="385" y="162"/>
                  <a:pt x="407" y="139"/>
                  <a:pt x="435" y="139"/>
                </a:cubicBezTo>
                <a:cubicBezTo>
                  <a:pt x="462" y="139"/>
                  <a:pt x="484" y="161"/>
                  <a:pt x="484" y="189"/>
                </a:cubicBezTo>
                <a:cubicBezTo>
                  <a:pt x="484" y="189"/>
                  <a:pt x="484" y="189"/>
                  <a:pt x="484" y="189"/>
                </a:cubicBezTo>
                <a:cubicBezTo>
                  <a:pt x="484" y="216"/>
                  <a:pt x="462" y="239"/>
                  <a:pt x="435" y="2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Freeform 9"/>
          <p:cNvSpPr>
            <a:spLocks noEditPoints="1"/>
          </p:cNvSpPr>
          <p:nvPr/>
        </p:nvSpPr>
        <p:spPr bwMode="auto">
          <a:xfrm>
            <a:off x="6009666" y="1391730"/>
            <a:ext cx="138398" cy="137971"/>
          </a:xfrm>
          <a:custGeom>
            <a:avLst/>
            <a:gdLst>
              <a:gd name="T0" fmla="*/ 623 w 797"/>
              <a:gd name="T1" fmla="*/ 324 h 797"/>
              <a:gd name="T2" fmla="*/ 672 w 797"/>
              <a:gd name="T3" fmla="*/ 373 h 797"/>
              <a:gd name="T4" fmla="*/ 423 w 797"/>
              <a:gd name="T5" fmla="*/ 324 h 797"/>
              <a:gd name="T6" fmla="*/ 374 w 797"/>
              <a:gd name="T7" fmla="*/ 373 h 797"/>
              <a:gd name="T8" fmla="*/ 423 w 797"/>
              <a:gd name="T9" fmla="*/ 324 h 797"/>
              <a:gd name="T10" fmla="*/ 125 w 797"/>
              <a:gd name="T11" fmla="*/ 324 h 797"/>
              <a:gd name="T12" fmla="*/ 174 w 797"/>
              <a:gd name="T13" fmla="*/ 373 h 797"/>
              <a:gd name="T14" fmla="*/ 747 w 797"/>
              <a:gd name="T15" fmla="*/ 249 h 797"/>
              <a:gd name="T16" fmla="*/ 722 w 797"/>
              <a:gd name="T17" fmla="*/ 0 h 797"/>
              <a:gd name="T18" fmla="*/ 573 w 797"/>
              <a:gd name="T19" fmla="*/ 0 h 797"/>
              <a:gd name="T20" fmla="*/ 548 w 797"/>
              <a:gd name="T21" fmla="*/ 25 h 797"/>
              <a:gd name="T22" fmla="*/ 498 w 797"/>
              <a:gd name="T23" fmla="*/ 249 h 797"/>
              <a:gd name="T24" fmla="*/ 473 w 797"/>
              <a:gd name="T25" fmla="*/ 0 h 797"/>
              <a:gd name="T26" fmla="*/ 324 w 797"/>
              <a:gd name="T27" fmla="*/ 0 h 797"/>
              <a:gd name="T28" fmla="*/ 299 w 797"/>
              <a:gd name="T29" fmla="*/ 25 h 797"/>
              <a:gd name="T30" fmla="*/ 249 w 797"/>
              <a:gd name="T31" fmla="*/ 249 h 797"/>
              <a:gd name="T32" fmla="*/ 224 w 797"/>
              <a:gd name="T33" fmla="*/ 0 h 797"/>
              <a:gd name="T34" fmla="*/ 75 w 797"/>
              <a:gd name="T35" fmla="*/ 0 h 797"/>
              <a:gd name="T36" fmla="*/ 50 w 797"/>
              <a:gd name="T37" fmla="*/ 25 h 797"/>
              <a:gd name="T38" fmla="*/ 0 w 797"/>
              <a:gd name="T39" fmla="*/ 299 h 797"/>
              <a:gd name="T40" fmla="*/ 50 w 797"/>
              <a:gd name="T41" fmla="*/ 448 h 797"/>
              <a:gd name="T42" fmla="*/ 149 w 797"/>
              <a:gd name="T43" fmla="*/ 797 h 797"/>
              <a:gd name="T44" fmla="*/ 249 w 797"/>
              <a:gd name="T45" fmla="*/ 448 h 797"/>
              <a:gd name="T46" fmla="*/ 299 w 797"/>
              <a:gd name="T47" fmla="*/ 697 h 797"/>
              <a:gd name="T48" fmla="*/ 498 w 797"/>
              <a:gd name="T49" fmla="*/ 697 h 797"/>
              <a:gd name="T50" fmla="*/ 548 w 797"/>
              <a:gd name="T51" fmla="*/ 448 h 797"/>
              <a:gd name="T52" fmla="*/ 647 w 797"/>
              <a:gd name="T53" fmla="*/ 797 h 797"/>
              <a:gd name="T54" fmla="*/ 747 w 797"/>
              <a:gd name="T55" fmla="*/ 448 h 797"/>
              <a:gd name="T56" fmla="*/ 797 w 797"/>
              <a:gd name="T57" fmla="*/ 299 h 797"/>
              <a:gd name="T58" fmla="*/ 598 w 797"/>
              <a:gd name="T59" fmla="*/ 50 h 797"/>
              <a:gd name="T60" fmla="*/ 697 w 797"/>
              <a:gd name="T61" fmla="*/ 99 h 797"/>
              <a:gd name="T62" fmla="*/ 598 w 797"/>
              <a:gd name="T63" fmla="*/ 50 h 797"/>
              <a:gd name="T64" fmla="*/ 697 w 797"/>
              <a:gd name="T65" fmla="*/ 149 h 797"/>
              <a:gd name="T66" fmla="*/ 598 w 797"/>
              <a:gd name="T67" fmla="*/ 249 h 797"/>
              <a:gd name="T68" fmla="*/ 349 w 797"/>
              <a:gd name="T69" fmla="*/ 50 h 797"/>
              <a:gd name="T70" fmla="*/ 448 w 797"/>
              <a:gd name="T71" fmla="*/ 99 h 797"/>
              <a:gd name="T72" fmla="*/ 349 w 797"/>
              <a:gd name="T73" fmla="*/ 50 h 797"/>
              <a:gd name="T74" fmla="*/ 448 w 797"/>
              <a:gd name="T75" fmla="*/ 149 h 797"/>
              <a:gd name="T76" fmla="*/ 349 w 797"/>
              <a:gd name="T77" fmla="*/ 249 h 797"/>
              <a:gd name="T78" fmla="*/ 100 w 797"/>
              <a:gd name="T79" fmla="*/ 50 h 797"/>
              <a:gd name="T80" fmla="*/ 199 w 797"/>
              <a:gd name="T81" fmla="*/ 99 h 797"/>
              <a:gd name="T82" fmla="*/ 100 w 797"/>
              <a:gd name="T83" fmla="*/ 50 h 797"/>
              <a:gd name="T84" fmla="*/ 199 w 797"/>
              <a:gd name="T85" fmla="*/ 149 h 797"/>
              <a:gd name="T86" fmla="*/ 100 w 797"/>
              <a:gd name="T87" fmla="*/ 249 h 797"/>
              <a:gd name="T88" fmla="*/ 199 w 797"/>
              <a:gd name="T89" fmla="*/ 697 h 797"/>
              <a:gd name="T90" fmla="*/ 100 w 797"/>
              <a:gd name="T91" fmla="*/ 697 h 797"/>
              <a:gd name="T92" fmla="*/ 199 w 797"/>
              <a:gd name="T93" fmla="*/ 448 h 797"/>
              <a:gd name="T94" fmla="*/ 448 w 797"/>
              <a:gd name="T95" fmla="*/ 697 h 797"/>
              <a:gd name="T96" fmla="*/ 349 w 797"/>
              <a:gd name="T97" fmla="*/ 697 h 797"/>
              <a:gd name="T98" fmla="*/ 448 w 797"/>
              <a:gd name="T99" fmla="*/ 448 h 797"/>
              <a:gd name="T100" fmla="*/ 697 w 797"/>
              <a:gd name="T101" fmla="*/ 697 h 797"/>
              <a:gd name="T102" fmla="*/ 598 w 797"/>
              <a:gd name="T103" fmla="*/ 697 h 797"/>
              <a:gd name="T104" fmla="*/ 697 w 797"/>
              <a:gd name="T105" fmla="*/ 448 h 797"/>
              <a:gd name="T106" fmla="*/ 747 w 797"/>
              <a:gd name="T107" fmla="*/ 398 h 797"/>
              <a:gd name="T108" fmla="*/ 50 w 797"/>
              <a:gd name="T109" fmla="*/ 299 h 797"/>
              <a:gd name="T110" fmla="*/ 747 w 797"/>
              <a:gd name="T111" fmla="*/ 398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97" h="797">
                <a:moveTo>
                  <a:pt x="672" y="324"/>
                </a:moveTo>
                <a:cubicBezTo>
                  <a:pt x="623" y="324"/>
                  <a:pt x="623" y="324"/>
                  <a:pt x="623" y="324"/>
                </a:cubicBezTo>
                <a:cubicBezTo>
                  <a:pt x="623" y="373"/>
                  <a:pt x="623" y="373"/>
                  <a:pt x="623" y="373"/>
                </a:cubicBezTo>
                <a:cubicBezTo>
                  <a:pt x="672" y="373"/>
                  <a:pt x="672" y="373"/>
                  <a:pt x="672" y="373"/>
                </a:cubicBezTo>
                <a:lnTo>
                  <a:pt x="672" y="324"/>
                </a:lnTo>
                <a:close/>
                <a:moveTo>
                  <a:pt x="423" y="324"/>
                </a:moveTo>
                <a:cubicBezTo>
                  <a:pt x="374" y="324"/>
                  <a:pt x="374" y="324"/>
                  <a:pt x="374" y="324"/>
                </a:cubicBezTo>
                <a:cubicBezTo>
                  <a:pt x="374" y="373"/>
                  <a:pt x="374" y="373"/>
                  <a:pt x="374" y="373"/>
                </a:cubicBezTo>
                <a:cubicBezTo>
                  <a:pt x="423" y="373"/>
                  <a:pt x="423" y="373"/>
                  <a:pt x="423" y="373"/>
                </a:cubicBezTo>
                <a:lnTo>
                  <a:pt x="423" y="324"/>
                </a:lnTo>
                <a:close/>
                <a:moveTo>
                  <a:pt x="174" y="324"/>
                </a:moveTo>
                <a:cubicBezTo>
                  <a:pt x="125" y="324"/>
                  <a:pt x="125" y="324"/>
                  <a:pt x="125" y="324"/>
                </a:cubicBezTo>
                <a:cubicBezTo>
                  <a:pt x="125" y="373"/>
                  <a:pt x="125" y="373"/>
                  <a:pt x="125" y="373"/>
                </a:cubicBezTo>
                <a:cubicBezTo>
                  <a:pt x="174" y="373"/>
                  <a:pt x="174" y="373"/>
                  <a:pt x="174" y="373"/>
                </a:cubicBezTo>
                <a:lnTo>
                  <a:pt x="174" y="324"/>
                </a:lnTo>
                <a:close/>
                <a:moveTo>
                  <a:pt x="747" y="249"/>
                </a:moveTo>
                <a:cubicBezTo>
                  <a:pt x="747" y="25"/>
                  <a:pt x="747" y="25"/>
                  <a:pt x="747" y="25"/>
                </a:cubicBezTo>
                <a:cubicBezTo>
                  <a:pt x="747" y="11"/>
                  <a:pt x="736" y="0"/>
                  <a:pt x="722" y="0"/>
                </a:cubicBezTo>
                <a:cubicBezTo>
                  <a:pt x="722" y="0"/>
                  <a:pt x="722" y="0"/>
                  <a:pt x="722" y="0"/>
                </a:cubicBezTo>
                <a:cubicBezTo>
                  <a:pt x="573" y="0"/>
                  <a:pt x="573" y="0"/>
                  <a:pt x="573" y="0"/>
                </a:cubicBezTo>
                <a:cubicBezTo>
                  <a:pt x="559" y="0"/>
                  <a:pt x="548" y="11"/>
                  <a:pt x="548" y="25"/>
                </a:cubicBezTo>
                <a:cubicBezTo>
                  <a:pt x="548" y="25"/>
                  <a:pt x="548" y="25"/>
                  <a:pt x="548" y="25"/>
                </a:cubicBezTo>
                <a:cubicBezTo>
                  <a:pt x="548" y="249"/>
                  <a:pt x="548" y="249"/>
                  <a:pt x="548" y="249"/>
                </a:cubicBezTo>
                <a:cubicBezTo>
                  <a:pt x="498" y="249"/>
                  <a:pt x="498" y="249"/>
                  <a:pt x="498" y="249"/>
                </a:cubicBezTo>
                <a:cubicBezTo>
                  <a:pt x="498" y="25"/>
                  <a:pt x="498" y="25"/>
                  <a:pt x="498" y="25"/>
                </a:cubicBezTo>
                <a:cubicBezTo>
                  <a:pt x="498" y="11"/>
                  <a:pt x="487" y="0"/>
                  <a:pt x="473" y="0"/>
                </a:cubicBezTo>
                <a:cubicBezTo>
                  <a:pt x="473" y="0"/>
                  <a:pt x="473" y="0"/>
                  <a:pt x="473" y="0"/>
                </a:cubicBezTo>
                <a:cubicBezTo>
                  <a:pt x="324" y="0"/>
                  <a:pt x="324" y="0"/>
                  <a:pt x="324" y="0"/>
                </a:cubicBezTo>
                <a:cubicBezTo>
                  <a:pt x="310" y="0"/>
                  <a:pt x="299" y="11"/>
                  <a:pt x="299" y="25"/>
                </a:cubicBezTo>
                <a:cubicBezTo>
                  <a:pt x="299" y="25"/>
                  <a:pt x="299" y="25"/>
                  <a:pt x="299" y="25"/>
                </a:cubicBezTo>
                <a:cubicBezTo>
                  <a:pt x="299" y="249"/>
                  <a:pt x="299" y="249"/>
                  <a:pt x="299" y="249"/>
                </a:cubicBezTo>
                <a:cubicBezTo>
                  <a:pt x="249" y="249"/>
                  <a:pt x="249" y="249"/>
                  <a:pt x="249" y="249"/>
                </a:cubicBezTo>
                <a:cubicBezTo>
                  <a:pt x="249" y="25"/>
                  <a:pt x="249" y="25"/>
                  <a:pt x="249" y="25"/>
                </a:cubicBezTo>
                <a:cubicBezTo>
                  <a:pt x="249" y="11"/>
                  <a:pt x="238" y="0"/>
                  <a:pt x="224" y="0"/>
                </a:cubicBezTo>
                <a:cubicBezTo>
                  <a:pt x="224" y="0"/>
                  <a:pt x="224" y="0"/>
                  <a:pt x="224" y="0"/>
                </a:cubicBezTo>
                <a:cubicBezTo>
                  <a:pt x="75" y="0"/>
                  <a:pt x="75" y="0"/>
                  <a:pt x="75" y="0"/>
                </a:cubicBezTo>
                <a:cubicBezTo>
                  <a:pt x="61" y="0"/>
                  <a:pt x="50" y="11"/>
                  <a:pt x="50" y="25"/>
                </a:cubicBezTo>
                <a:cubicBezTo>
                  <a:pt x="50" y="25"/>
                  <a:pt x="50" y="25"/>
                  <a:pt x="50" y="25"/>
                </a:cubicBezTo>
                <a:cubicBezTo>
                  <a:pt x="50" y="249"/>
                  <a:pt x="50" y="249"/>
                  <a:pt x="50" y="249"/>
                </a:cubicBezTo>
                <a:cubicBezTo>
                  <a:pt x="22" y="249"/>
                  <a:pt x="0" y="271"/>
                  <a:pt x="0" y="299"/>
                </a:cubicBezTo>
                <a:cubicBezTo>
                  <a:pt x="0" y="398"/>
                  <a:pt x="0" y="398"/>
                  <a:pt x="0" y="398"/>
                </a:cubicBezTo>
                <a:cubicBezTo>
                  <a:pt x="0" y="426"/>
                  <a:pt x="22" y="448"/>
                  <a:pt x="50" y="448"/>
                </a:cubicBezTo>
                <a:cubicBezTo>
                  <a:pt x="50" y="697"/>
                  <a:pt x="50" y="697"/>
                  <a:pt x="50" y="697"/>
                </a:cubicBezTo>
                <a:cubicBezTo>
                  <a:pt x="50" y="752"/>
                  <a:pt x="94" y="797"/>
                  <a:pt x="149" y="797"/>
                </a:cubicBezTo>
                <a:cubicBezTo>
                  <a:pt x="204" y="797"/>
                  <a:pt x="249" y="752"/>
                  <a:pt x="249" y="697"/>
                </a:cubicBezTo>
                <a:cubicBezTo>
                  <a:pt x="249" y="448"/>
                  <a:pt x="249" y="448"/>
                  <a:pt x="249" y="448"/>
                </a:cubicBezTo>
                <a:cubicBezTo>
                  <a:pt x="299" y="448"/>
                  <a:pt x="299" y="448"/>
                  <a:pt x="299" y="448"/>
                </a:cubicBezTo>
                <a:cubicBezTo>
                  <a:pt x="299" y="697"/>
                  <a:pt x="299" y="697"/>
                  <a:pt x="299" y="697"/>
                </a:cubicBezTo>
                <a:cubicBezTo>
                  <a:pt x="299" y="752"/>
                  <a:pt x="343" y="797"/>
                  <a:pt x="398" y="797"/>
                </a:cubicBezTo>
                <a:cubicBezTo>
                  <a:pt x="453" y="797"/>
                  <a:pt x="498" y="752"/>
                  <a:pt x="498" y="697"/>
                </a:cubicBezTo>
                <a:cubicBezTo>
                  <a:pt x="498" y="448"/>
                  <a:pt x="498" y="448"/>
                  <a:pt x="498" y="448"/>
                </a:cubicBezTo>
                <a:cubicBezTo>
                  <a:pt x="548" y="448"/>
                  <a:pt x="548" y="448"/>
                  <a:pt x="548" y="448"/>
                </a:cubicBezTo>
                <a:cubicBezTo>
                  <a:pt x="548" y="697"/>
                  <a:pt x="548" y="697"/>
                  <a:pt x="548" y="697"/>
                </a:cubicBezTo>
                <a:cubicBezTo>
                  <a:pt x="548" y="752"/>
                  <a:pt x="592" y="797"/>
                  <a:pt x="647" y="797"/>
                </a:cubicBezTo>
                <a:cubicBezTo>
                  <a:pt x="702" y="797"/>
                  <a:pt x="747" y="752"/>
                  <a:pt x="747" y="697"/>
                </a:cubicBezTo>
                <a:cubicBezTo>
                  <a:pt x="747" y="448"/>
                  <a:pt x="747" y="448"/>
                  <a:pt x="747" y="448"/>
                </a:cubicBezTo>
                <a:cubicBezTo>
                  <a:pt x="775" y="448"/>
                  <a:pt x="797" y="426"/>
                  <a:pt x="797" y="398"/>
                </a:cubicBezTo>
                <a:cubicBezTo>
                  <a:pt x="797" y="299"/>
                  <a:pt x="797" y="299"/>
                  <a:pt x="797" y="299"/>
                </a:cubicBezTo>
                <a:cubicBezTo>
                  <a:pt x="797" y="271"/>
                  <a:pt x="775" y="249"/>
                  <a:pt x="747" y="249"/>
                </a:cubicBezTo>
                <a:close/>
                <a:moveTo>
                  <a:pt x="598" y="50"/>
                </a:moveTo>
                <a:cubicBezTo>
                  <a:pt x="697" y="50"/>
                  <a:pt x="697" y="50"/>
                  <a:pt x="697" y="50"/>
                </a:cubicBezTo>
                <a:cubicBezTo>
                  <a:pt x="697" y="99"/>
                  <a:pt x="697" y="99"/>
                  <a:pt x="697" y="99"/>
                </a:cubicBezTo>
                <a:cubicBezTo>
                  <a:pt x="598" y="99"/>
                  <a:pt x="598" y="99"/>
                  <a:pt x="598" y="99"/>
                </a:cubicBezTo>
                <a:lnTo>
                  <a:pt x="598" y="50"/>
                </a:lnTo>
                <a:close/>
                <a:moveTo>
                  <a:pt x="598" y="149"/>
                </a:moveTo>
                <a:cubicBezTo>
                  <a:pt x="697" y="149"/>
                  <a:pt x="697" y="149"/>
                  <a:pt x="697" y="149"/>
                </a:cubicBezTo>
                <a:cubicBezTo>
                  <a:pt x="697" y="249"/>
                  <a:pt x="697" y="249"/>
                  <a:pt x="697" y="249"/>
                </a:cubicBezTo>
                <a:cubicBezTo>
                  <a:pt x="598" y="249"/>
                  <a:pt x="598" y="249"/>
                  <a:pt x="598" y="249"/>
                </a:cubicBezTo>
                <a:lnTo>
                  <a:pt x="598" y="149"/>
                </a:lnTo>
                <a:close/>
                <a:moveTo>
                  <a:pt x="349" y="50"/>
                </a:moveTo>
                <a:cubicBezTo>
                  <a:pt x="448" y="50"/>
                  <a:pt x="448" y="50"/>
                  <a:pt x="448" y="50"/>
                </a:cubicBezTo>
                <a:cubicBezTo>
                  <a:pt x="448" y="99"/>
                  <a:pt x="448" y="99"/>
                  <a:pt x="448" y="99"/>
                </a:cubicBezTo>
                <a:cubicBezTo>
                  <a:pt x="349" y="99"/>
                  <a:pt x="349" y="99"/>
                  <a:pt x="349" y="99"/>
                </a:cubicBezTo>
                <a:lnTo>
                  <a:pt x="349" y="50"/>
                </a:lnTo>
                <a:close/>
                <a:moveTo>
                  <a:pt x="349" y="149"/>
                </a:moveTo>
                <a:cubicBezTo>
                  <a:pt x="448" y="149"/>
                  <a:pt x="448" y="149"/>
                  <a:pt x="448" y="149"/>
                </a:cubicBezTo>
                <a:cubicBezTo>
                  <a:pt x="448" y="249"/>
                  <a:pt x="448" y="249"/>
                  <a:pt x="448" y="249"/>
                </a:cubicBezTo>
                <a:cubicBezTo>
                  <a:pt x="349" y="249"/>
                  <a:pt x="349" y="249"/>
                  <a:pt x="349" y="249"/>
                </a:cubicBezTo>
                <a:lnTo>
                  <a:pt x="349" y="149"/>
                </a:lnTo>
                <a:close/>
                <a:moveTo>
                  <a:pt x="100" y="50"/>
                </a:moveTo>
                <a:cubicBezTo>
                  <a:pt x="199" y="50"/>
                  <a:pt x="199" y="50"/>
                  <a:pt x="199" y="50"/>
                </a:cubicBezTo>
                <a:cubicBezTo>
                  <a:pt x="199" y="99"/>
                  <a:pt x="199" y="99"/>
                  <a:pt x="199" y="99"/>
                </a:cubicBezTo>
                <a:cubicBezTo>
                  <a:pt x="100" y="99"/>
                  <a:pt x="100" y="99"/>
                  <a:pt x="100" y="99"/>
                </a:cubicBezTo>
                <a:lnTo>
                  <a:pt x="100" y="50"/>
                </a:lnTo>
                <a:close/>
                <a:moveTo>
                  <a:pt x="100" y="149"/>
                </a:moveTo>
                <a:cubicBezTo>
                  <a:pt x="199" y="149"/>
                  <a:pt x="199" y="149"/>
                  <a:pt x="199" y="149"/>
                </a:cubicBezTo>
                <a:cubicBezTo>
                  <a:pt x="199" y="249"/>
                  <a:pt x="199" y="249"/>
                  <a:pt x="199" y="249"/>
                </a:cubicBezTo>
                <a:cubicBezTo>
                  <a:pt x="100" y="249"/>
                  <a:pt x="100" y="249"/>
                  <a:pt x="100" y="249"/>
                </a:cubicBezTo>
                <a:lnTo>
                  <a:pt x="100" y="149"/>
                </a:lnTo>
                <a:close/>
                <a:moveTo>
                  <a:pt x="199" y="697"/>
                </a:moveTo>
                <a:cubicBezTo>
                  <a:pt x="199" y="725"/>
                  <a:pt x="177" y="747"/>
                  <a:pt x="149" y="747"/>
                </a:cubicBezTo>
                <a:cubicBezTo>
                  <a:pt x="122" y="747"/>
                  <a:pt x="100" y="725"/>
                  <a:pt x="100" y="697"/>
                </a:cubicBezTo>
                <a:cubicBezTo>
                  <a:pt x="100" y="448"/>
                  <a:pt x="100" y="448"/>
                  <a:pt x="100" y="448"/>
                </a:cubicBezTo>
                <a:cubicBezTo>
                  <a:pt x="199" y="448"/>
                  <a:pt x="199" y="448"/>
                  <a:pt x="199" y="448"/>
                </a:cubicBezTo>
                <a:lnTo>
                  <a:pt x="199" y="697"/>
                </a:lnTo>
                <a:close/>
                <a:moveTo>
                  <a:pt x="448" y="697"/>
                </a:moveTo>
                <a:cubicBezTo>
                  <a:pt x="448" y="725"/>
                  <a:pt x="426" y="747"/>
                  <a:pt x="398" y="747"/>
                </a:cubicBezTo>
                <a:cubicBezTo>
                  <a:pt x="371" y="747"/>
                  <a:pt x="349" y="725"/>
                  <a:pt x="349" y="697"/>
                </a:cubicBezTo>
                <a:cubicBezTo>
                  <a:pt x="349" y="448"/>
                  <a:pt x="349" y="448"/>
                  <a:pt x="349" y="448"/>
                </a:cubicBezTo>
                <a:cubicBezTo>
                  <a:pt x="448" y="448"/>
                  <a:pt x="448" y="448"/>
                  <a:pt x="448" y="448"/>
                </a:cubicBezTo>
                <a:lnTo>
                  <a:pt x="448" y="697"/>
                </a:lnTo>
                <a:close/>
                <a:moveTo>
                  <a:pt x="697" y="697"/>
                </a:moveTo>
                <a:cubicBezTo>
                  <a:pt x="697" y="725"/>
                  <a:pt x="675" y="747"/>
                  <a:pt x="647" y="747"/>
                </a:cubicBezTo>
                <a:cubicBezTo>
                  <a:pt x="620" y="747"/>
                  <a:pt x="598" y="725"/>
                  <a:pt x="598" y="697"/>
                </a:cubicBezTo>
                <a:cubicBezTo>
                  <a:pt x="598" y="448"/>
                  <a:pt x="598" y="448"/>
                  <a:pt x="598" y="448"/>
                </a:cubicBezTo>
                <a:cubicBezTo>
                  <a:pt x="697" y="448"/>
                  <a:pt x="697" y="448"/>
                  <a:pt x="697" y="448"/>
                </a:cubicBezTo>
                <a:lnTo>
                  <a:pt x="697" y="697"/>
                </a:lnTo>
                <a:close/>
                <a:moveTo>
                  <a:pt x="747" y="398"/>
                </a:moveTo>
                <a:cubicBezTo>
                  <a:pt x="50" y="398"/>
                  <a:pt x="50" y="398"/>
                  <a:pt x="50" y="398"/>
                </a:cubicBezTo>
                <a:cubicBezTo>
                  <a:pt x="50" y="299"/>
                  <a:pt x="50" y="299"/>
                  <a:pt x="50" y="299"/>
                </a:cubicBezTo>
                <a:cubicBezTo>
                  <a:pt x="747" y="299"/>
                  <a:pt x="747" y="299"/>
                  <a:pt x="747" y="299"/>
                </a:cubicBezTo>
                <a:lnTo>
                  <a:pt x="747" y="3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Freeform 13"/>
          <p:cNvSpPr>
            <a:spLocks noEditPoints="1"/>
          </p:cNvSpPr>
          <p:nvPr/>
        </p:nvSpPr>
        <p:spPr bwMode="auto">
          <a:xfrm>
            <a:off x="2920021" y="3277837"/>
            <a:ext cx="122845" cy="162841"/>
          </a:xfrm>
          <a:custGeom>
            <a:avLst/>
            <a:gdLst>
              <a:gd name="T0" fmla="*/ 598 w 598"/>
              <a:gd name="T1" fmla="*/ 287 h 797"/>
              <a:gd name="T2" fmla="*/ 299 w 598"/>
              <a:gd name="T3" fmla="*/ 0 h 797"/>
              <a:gd name="T4" fmla="*/ 0 w 598"/>
              <a:gd name="T5" fmla="*/ 287 h 797"/>
              <a:gd name="T6" fmla="*/ 167 w 598"/>
              <a:gd name="T7" fmla="*/ 543 h 797"/>
              <a:gd name="T8" fmla="*/ 163 w 598"/>
              <a:gd name="T9" fmla="*/ 623 h 797"/>
              <a:gd name="T10" fmla="*/ 150 w 598"/>
              <a:gd name="T11" fmla="*/ 660 h 797"/>
              <a:gd name="T12" fmla="*/ 212 w 598"/>
              <a:gd name="T13" fmla="*/ 723 h 797"/>
              <a:gd name="T14" fmla="*/ 225 w 598"/>
              <a:gd name="T15" fmla="*/ 723 h 797"/>
              <a:gd name="T16" fmla="*/ 299 w 598"/>
              <a:gd name="T17" fmla="*/ 797 h 797"/>
              <a:gd name="T18" fmla="*/ 374 w 598"/>
              <a:gd name="T19" fmla="*/ 723 h 797"/>
              <a:gd name="T20" fmla="*/ 386 w 598"/>
              <a:gd name="T21" fmla="*/ 723 h 797"/>
              <a:gd name="T22" fmla="*/ 449 w 598"/>
              <a:gd name="T23" fmla="*/ 660 h 797"/>
              <a:gd name="T24" fmla="*/ 436 w 598"/>
              <a:gd name="T25" fmla="*/ 623 h 797"/>
              <a:gd name="T26" fmla="*/ 432 w 598"/>
              <a:gd name="T27" fmla="*/ 543 h 797"/>
              <a:gd name="T28" fmla="*/ 598 w 598"/>
              <a:gd name="T29" fmla="*/ 287 h 797"/>
              <a:gd name="T30" fmla="*/ 225 w 598"/>
              <a:gd name="T31" fmla="*/ 355 h 797"/>
              <a:gd name="T32" fmla="*/ 249 w 598"/>
              <a:gd name="T33" fmla="*/ 305 h 797"/>
              <a:gd name="T34" fmla="*/ 277 w 598"/>
              <a:gd name="T35" fmla="*/ 360 h 797"/>
              <a:gd name="T36" fmla="*/ 322 w 598"/>
              <a:gd name="T37" fmla="*/ 360 h 797"/>
              <a:gd name="T38" fmla="*/ 349 w 598"/>
              <a:gd name="T39" fmla="*/ 305 h 797"/>
              <a:gd name="T40" fmla="*/ 374 w 598"/>
              <a:gd name="T41" fmla="*/ 355 h 797"/>
              <a:gd name="T42" fmla="*/ 374 w 598"/>
              <a:gd name="T43" fmla="*/ 512 h 797"/>
              <a:gd name="T44" fmla="*/ 225 w 598"/>
              <a:gd name="T45" fmla="*/ 512 h 797"/>
              <a:gd name="T46" fmla="*/ 225 w 598"/>
              <a:gd name="T47" fmla="*/ 355 h 797"/>
              <a:gd name="T48" fmla="*/ 200 w 598"/>
              <a:gd name="T49" fmla="*/ 586 h 797"/>
              <a:gd name="T50" fmla="*/ 212 w 598"/>
              <a:gd name="T51" fmla="*/ 573 h 797"/>
              <a:gd name="T52" fmla="*/ 386 w 598"/>
              <a:gd name="T53" fmla="*/ 573 h 797"/>
              <a:gd name="T54" fmla="*/ 399 w 598"/>
              <a:gd name="T55" fmla="*/ 586 h 797"/>
              <a:gd name="T56" fmla="*/ 386 w 598"/>
              <a:gd name="T57" fmla="*/ 598 h 797"/>
              <a:gd name="T58" fmla="*/ 212 w 598"/>
              <a:gd name="T59" fmla="*/ 598 h 797"/>
              <a:gd name="T60" fmla="*/ 200 w 598"/>
              <a:gd name="T61" fmla="*/ 586 h 797"/>
              <a:gd name="T62" fmla="*/ 299 w 598"/>
              <a:gd name="T63" fmla="*/ 747 h 797"/>
              <a:gd name="T64" fmla="*/ 274 w 598"/>
              <a:gd name="T65" fmla="*/ 723 h 797"/>
              <a:gd name="T66" fmla="*/ 324 w 598"/>
              <a:gd name="T67" fmla="*/ 723 h 797"/>
              <a:gd name="T68" fmla="*/ 299 w 598"/>
              <a:gd name="T69" fmla="*/ 747 h 797"/>
              <a:gd name="T70" fmla="*/ 386 w 598"/>
              <a:gd name="T71" fmla="*/ 673 h 797"/>
              <a:gd name="T72" fmla="*/ 212 w 598"/>
              <a:gd name="T73" fmla="*/ 673 h 797"/>
              <a:gd name="T74" fmla="*/ 200 w 598"/>
              <a:gd name="T75" fmla="*/ 660 h 797"/>
              <a:gd name="T76" fmla="*/ 212 w 598"/>
              <a:gd name="T77" fmla="*/ 648 h 797"/>
              <a:gd name="T78" fmla="*/ 386 w 598"/>
              <a:gd name="T79" fmla="*/ 648 h 797"/>
              <a:gd name="T80" fmla="*/ 399 w 598"/>
              <a:gd name="T81" fmla="*/ 660 h 797"/>
              <a:gd name="T82" fmla="*/ 386 w 598"/>
              <a:gd name="T83" fmla="*/ 673 h 797"/>
              <a:gd name="T84" fmla="*/ 424 w 598"/>
              <a:gd name="T85" fmla="*/ 491 h 797"/>
              <a:gd name="T86" fmla="*/ 424 w 598"/>
              <a:gd name="T87" fmla="*/ 355 h 797"/>
              <a:gd name="T88" fmla="*/ 471 w 598"/>
              <a:gd name="T89" fmla="*/ 261 h 797"/>
              <a:gd name="T90" fmla="*/ 460 w 598"/>
              <a:gd name="T91" fmla="*/ 227 h 797"/>
              <a:gd name="T92" fmla="*/ 426 w 598"/>
              <a:gd name="T93" fmla="*/ 238 h 797"/>
              <a:gd name="T94" fmla="*/ 399 w 598"/>
              <a:gd name="T95" fmla="*/ 293 h 797"/>
              <a:gd name="T96" fmla="*/ 371 w 598"/>
              <a:gd name="T97" fmla="*/ 238 h 797"/>
              <a:gd name="T98" fmla="*/ 327 w 598"/>
              <a:gd name="T99" fmla="*/ 238 h 797"/>
              <a:gd name="T100" fmla="*/ 299 w 598"/>
              <a:gd name="T101" fmla="*/ 293 h 797"/>
              <a:gd name="T102" fmla="*/ 272 w 598"/>
              <a:gd name="T103" fmla="*/ 238 h 797"/>
              <a:gd name="T104" fmla="*/ 227 w 598"/>
              <a:gd name="T105" fmla="*/ 238 h 797"/>
              <a:gd name="T106" fmla="*/ 200 w 598"/>
              <a:gd name="T107" fmla="*/ 293 h 797"/>
              <a:gd name="T108" fmla="*/ 172 w 598"/>
              <a:gd name="T109" fmla="*/ 238 h 797"/>
              <a:gd name="T110" fmla="*/ 139 w 598"/>
              <a:gd name="T111" fmla="*/ 227 h 797"/>
              <a:gd name="T112" fmla="*/ 128 w 598"/>
              <a:gd name="T113" fmla="*/ 261 h 797"/>
              <a:gd name="T114" fmla="*/ 175 w 598"/>
              <a:gd name="T115" fmla="*/ 355 h 797"/>
              <a:gd name="T116" fmla="*/ 175 w 598"/>
              <a:gd name="T117" fmla="*/ 491 h 797"/>
              <a:gd name="T118" fmla="*/ 50 w 598"/>
              <a:gd name="T119" fmla="*/ 287 h 797"/>
              <a:gd name="T120" fmla="*/ 299 w 598"/>
              <a:gd name="T121" fmla="*/ 50 h 797"/>
              <a:gd name="T122" fmla="*/ 548 w 598"/>
              <a:gd name="T123" fmla="*/ 287 h 797"/>
              <a:gd name="T124" fmla="*/ 424 w 598"/>
              <a:gd name="T125" fmla="*/ 491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98" h="797">
                <a:moveTo>
                  <a:pt x="598" y="287"/>
                </a:moveTo>
                <a:cubicBezTo>
                  <a:pt x="598" y="129"/>
                  <a:pt x="464" y="0"/>
                  <a:pt x="299" y="0"/>
                </a:cubicBezTo>
                <a:cubicBezTo>
                  <a:pt x="134" y="0"/>
                  <a:pt x="0" y="129"/>
                  <a:pt x="0" y="287"/>
                </a:cubicBezTo>
                <a:cubicBezTo>
                  <a:pt x="0" y="399"/>
                  <a:pt x="68" y="496"/>
                  <a:pt x="167" y="543"/>
                </a:cubicBezTo>
                <a:cubicBezTo>
                  <a:pt x="146" y="565"/>
                  <a:pt x="144" y="599"/>
                  <a:pt x="163" y="623"/>
                </a:cubicBezTo>
                <a:cubicBezTo>
                  <a:pt x="154" y="634"/>
                  <a:pt x="150" y="647"/>
                  <a:pt x="150" y="660"/>
                </a:cubicBezTo>
                <a:cubicBezTo>
                  <a:pt x="150" y="695"/>
                  <a:pt x="178" y="723"/>
                  <a:pt x="212" y="723"/>
                </a:cubicBezTo>
                <a:cubicBezTo>
                  <a:pt x="225" y="723"/>
                  <a:pt x="225" y="723"/>
                  <a:pt x="225" y="723"/>
                </a:cubicBezTo>
                <a:cubicBezTo>
                  <a:pt x="225" y="764"/>
                  <a:pt x="258" y="797"/>
                  <a:pt x="299" y="797"/>
                </a:cubicBezTo>
                <a:cubicBezTo>
                  <a:pt x="340" y="797"/>
                  <a:pt x="374" y="764"/>
                  <a:pt x="374" y="723"/>
                </a:cubicBezTo>
                <a:cubicBezTo>
                  <a:pt x="386" y="723"/>
                  <a:pt x="386" y="723"/>
                  <a:pt x="386" y="723"/>
                </a:cubicBezTo>
                <a:cubicBezTo>
                  <a:pt x="421" y="723"/>
                  <a:pt x="449" y="695"/>
                  <a:pt x="449" y="660"/>
                </a:cubicBezTo>
                <a:cubicBezTo>
                  <a:pt x="449" y="647"/>
                  <a:pt x="444" y="634"/>
                  <a:pt x="436" y="623"/>
                </a:cubicBezTo>
                <a:cubicBezTo>
                  <a:pt x="454" y="599"/>
                  <a:pt x="453" y="565"/>
                  <a:pt x="432" y="543"/>
                </a:cubicBezTo>
                <a:cubicBezTo>
                  <a:pt x="530" y="496"/>
                  <a:pt x="598" y="399"/>
                  <a:pt x="598" y="287"/>
                </a:cubicBezTo>
                <a:close/>
                <a:moveTo>
                  <a:pt x="225" y="355"/>
                </a:moveTo>
                <a:cubicBezTo>
                  <a:pt x="249" y="305"/>
                  <a:pt x="249" y="305"/>
                  <a:pt x="249" y="305"/>
                </a:cubicBezTo>
                <a:cubicBezTo>
                  <a:pt x="277" y="360"/>
                  <a:pt x="277" y="360"/>
                  <a:pt x="277" y="360"/>
                </a:cubicBezTo>
                <a:cubicBezTo>
                  <a:pt x="285" y="377"/>
                  <a:pt x="313" y="377"/>
                  <a:pt x="322" y="360"/>
                </a:cubicBezTo>
                <a:cubicBezTo>
                  <a:pt x="349" y="305"/>
                  <a:pt x="349" y="305"/>
                  <a:pt x="349" y="305"/>
                </a:cubicBezTo>
                <a:cubicBezTo>
                  <a:pt x="374" y="355"/>
                  <a:pt x="374" y="355"/>
                  <a:pt x="374" y="355"/>
                </a:cubicBezTo>
                <a:cubicBezTo>
                  <a:pt x="374" y="512"/>
                  <a:pt x="374" y="512"/>
                  <a:pt x="374" y="512"/>
                </a:cubicBezTo>
                <a:cubicBezTo>
                  <a:pt x="325" y="527"/>
                  <a:pt x="273" y="527"/>
                  <a:pt x="225" y="512"/>
                </a:cubicBezTo>
                <a:lnTo>
                  <a:pt x="225" y="355"/>
                </a:lnTo>
                <a:close/>
                <a:moveTo>
                  <a:pt x="200" y="586"/>
                </a:moveTo>
                <a:cubicBezTo>
                  <a:pt x="200" y="579"/>
                  <a:pt x="205" y="573"/>
                  <a:pt x="212" y="573"/>
                </a:cubicBezTo>
                <a:cubicBezTo>
                  <a:pt x="386" y="573"/>
                  <a:pt x="386" y="573"/>
                  <a:pt x="386" y="573"/>
                </a:cubicBezTo>
                <a:cubicBezTo>
                  <a:pt x="393" y="573"/>
                  <a:pt x="399" y="579"/>
                  <a:pt x="399" y="586"/>
                </a:cubicBezTo>
                <a:cubicBezTo>
                  <a:pt x="399" y="593"/>
                  <a:pt x="393" y="598"/>
                  <a:pt x="386" y="598"/>
                </a:cubicBezTo>
                <a:cubicBezTo>
                  <a:pt x="212" y="598"/>
                  <a:pt x="212" y="598"/>
                  <a:pt x="212" y="598"/>
                </a:cubicBezTo>
                <a:cubicBezTo>
                  <a:pt x="205" y="598"/>
                  <a:pt x="200" y="592"/>
                  <a:pt x="200" y="586"/>
                </a:cubicBezTo>
                <a:close/>
                <a:moveTo>
                  <a:pt x="299" y="747"/>
                </a:moveTo>
                <a:cubicBezTo>
                  <a:pt x="285" y="747"/>
                  <a:pt x="274" y="736"/>
                  <a:pt x="274" y="723"/>
                </a:cubicBezTo>
                <a:cubicBezTo>
                  <a:pt x="324" y="723"/>
                  <a:pt x="324" y="723"/>
                  <a:pt x="324" y="723"/>
                </a:cubicBezTo>
                <a:cubicBezTo>
                  <a:pt x="324" y="736"/>
                  <a:pt x="313" y="747"/>
                  <a:pt x="299" y="747"/>
                </a:cubicBezTo>
                <a:close/>
                <a:moveTo>
                  <a:pt x="386" y="673"/>
                </a:moveTo>
                <a:cubicBezTo>
                  <a:pt x="212" y="673"/>
                  <a:pt x="212" y="673"/>
                  <a:pt x="212" y="673"/>
                </a:cubicBezTo>
                <a:cubicBezTo>
                  <a:pt x="205" y="673"/>
                  <a:pt x="200" y="667"/>
                  <a:pt x="200" y="660"/>
                </a:cubicBezTo>
                <a:cubicBezTo>
                  <a:pt x="200" y="653"/>
                  <a:pt x="205" y="648"/>
                  <a:pt x="212" y="648"/>
                </a:cubicBezTo>
                <a:cubicBezTo>
                  <a:pt x="386" y="648"/>
                  <a:pt x="386" y="648"/>
                  <a:pt x="386" y="648"/>
                </a:cubicBezTo>
                <a:cubicBezTo>
                  <a:pt x="393" y="648"/>
                  <a:pt x="399" y="654"/>
                  <a:pt x="399" y="660"/>
                </a:cubicBezTo>
                <a:cubicBezTo>
                  <a:pt x="399" y="667"/>
                  <a:pt x="393" y="673"/>
                  <a:pt x="386" y="673"/>
                </a:cubicBezTo>
                <a:close/>
                <a:moveTo>
                  <a:pt x="424" y="491"/>
                </a:moveTo>
                <a:cubicBezTo>
                  <a:pt x="424" y="355"/>
                  <a:pt x="424" y="355"/>
                  <a:pt x="424" y="355"/>
                </a:cubicBezTo>
                <a:cubicBezTo>
                  <a:pt x="471" y="261"/>
                  <a:pt x="471" y="261"/>
                  <a:pt x="471" y="261"/>
                </a:cubicBezTo>
                <a:cubicBezTo>
                  <a:pt x="477" y="248"/>
                  <a:pt x="472" y="233"/>
                  <a:pt x="460" y="227"/>
                </a:cubicBezTo>
                <a:cubicBezTo>
                  <a:pt x="447" y="221"/>
                  <a:pt x="433" y="226"/>
                  <a:pt x="426" y="238"/>
                </a:cubicBezTo>
                <a:cubicBezTo>
                  <a:pt x="399" y="293"/>
                  <a:pt x="399" y="293"/>
                  <a:pt x="399" y="293"/>
                </a:cubicBezTo>
                <a:cubicBezTo>
                  <a:pt x="371" y="238"/>
                  <a:pt x="371" y="238"/>
                  <a:pt x="371" y="238"/>
                </a:cubicBezTo>
                <a:cubicBezTo>
                  <a:pt x="363" y="221"/>
                  <a:pt x="335" y="221"/>
                  <a:pt x="327" y="238"/>
                </a:cubicBezTo>
                <a:cubicBezTo>
                  <a:pt x="299" y="293"/>
                  <a:pt x="299" y="293"/>
                  <a:pt x="299" y="293"/>
                </a:cubicBezTo>
                <a:cubicBezTo>
                  <a:pt x="272" y="238"/>
                  <a:pt x="272" y="238"/>
                  <a:pt x="272" y="238"/>
                </a:cubicBezTo>
                <a:cubicBezTo>
                  <a:pt x="263" y="221"/>
                  <a:pt x="236" y="221"/>
                  <a:pt x="227" y="238"/>
                </a:cubicBezTo>
                <a:cubicBezTo>
                  <a:pt x="200" y="293"/>
                  <a:pt x="200" y="293"/>
                  <a:pt x="200" y="293"/>
                </a:cubicBezTo>
                <a:cubicBezTo>
                  <a:pt x="172" y="238"/>
                  <a:pt x="172" y="238"/>
                  <a:pt x="172" y="238"/>
                </a:cubicBezTo>
                <a:cubicBezTo>
                  <a:pt x="166" y="226"/>
                  <a:pt x="151" y="221"/>
                  <a:pt x="139" y="227"/>
                </a:cubicBezTo>
                <a:cubicBezTo>
                  <a:pt x="126" y="234"/>
                  <a:pt x="122" y="248"/>
                  <a:pt x="128" y="261"/>
                </a:cubicBezTo>
                <a:cubicBezTo>
                  <a:pt x="175" y="355"/>
                  <a:pt x="175" y="355"/>
                  <a:pt x="175" y="355"/>
                </a:cubicBezTo>
                <a:cubicBezTo>
                  <a:pt x="175" y="491"/>
                  <a:pt x="175" y="491"/>
                  <a:pt x="175" y="491"/>
                </a:cubicBezTo>
                <a:cubicBezTo>
                  <a:pt x="100" y="450"/>
                  <a:pt x="50" y="374"/>
                  <a:pt x="50" y="287"/>
                </a:cubicBezTo>
                <a:cubicBezTo>
                  <a:pt x="50" y="156"/>
                  <a:pt x="162" y="50"/>
                  <a:pt x="299" y="50"/>
                </a:cubicBezTo>
                <a:cubicBezTo>
                  <a:pt x="437" y="50"/>
                  <a:pt x="548" y="156"/>
                  <a:pt x="548" y="287"/>
                </a:cubicBezTo>
                <a:cubicBezTo>
                  <a:pt x="548" y="374"/>
                  <a:pt x="498" y="450"/>
                  <a:pt x="424" y="4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6053877" y="3334558"/>
            <a:ext cx="142967" cy="126890"/>
            <a:chOff x="7551221" y="4142793"/>
            <a:chExt cx="388974" cy="345232"/>
          </a:xfrm>
          <a:solidFill>
            <a:schemeClr val="bg1"/>
          </a:solidFill>
        </p:grpSpPr>
        <p:sp>
          <p:nvSpPr>
            <p:cNvPr id="47" name="Freeform 5"/>
            <p:cNvSpPr>
              <a:spLocks noEditPoints="1"/>
            </p:cNvSpPr>
            <p:nvPr/>
          </p:nvSpPr>
          <p:spPr bwMode="auto">
            <a:xfrm>
              <a:off x="7831781" y="4142793"/>
              <a:ext cx="108414" cy="345232"/>
            </a:xfrm>
            <a:custGeom>
              <a:avLst/>
              <a:gdLst>
                <a:gd name="T0" fmla="*/ 194 w 194"/>
                <a:gd name="T1" fmla="*/ 164 h 617"/>
                <a:gd name="T2" fmla="*/ 194 w 194"/>
                <a:gd name="T3" fmla="*/ 164 h 617"/>
                <a:gd name="T4" fmla="*/ 194 w 194"/>
                <a:gd name="T5" fmla="*/ 160 h 617"/>
                <a:gd name="T6" fmla="*/ 193 w 194"/>
                <a:gd name="T7" fmla="*/ 160 h 617"/>
                <a:gd name="T8" fmla="*/ 193 w 194"/>
                <a:gd name="T9" fmla="*/ 159 h 617"/>
                <a:gd name="T10" fmla="*/ 192 w 194"/>
                <a:gd name="T11" fmla="*/ 156 h 617"/>
                <a:gd name="T12" fmla="*/ 192 w 194"/>
                <a:gd name="T13" fmla="*/ 156 h 617"/>
                <a:gd name="T14" fmla="*/ 192 w 194"/>
                <a:gd name="T15" fmla="*/ 156 h 617"/>
                <a:gd name="T16" fmla="*/ 115 w 194"/>
                <a:gd name="T17" fmla="*/ 11 h 617"/>
                <a:gd name="T18" fmla="*/ 97 w 194"/>
                <a:gd name="T19" fmla="*/ 0 h 617"/>
                <a:gd name="T20" fmla="*/ 80 w 194"/>
                <a:gd name="T21" fmla="*/ 11 h 617"/>
                <a:gd name="T22" fmla="*/ 3 w 194"/>
                <a:gd name="T23" fmla="*/ 156 h 617"/>
                <a:gd name="T24" fmla="*/ 3 w 194"/>
                <a:gd name="T25" fmla="*/ 156 h 617"/>
                <a:gd name="T26" fmla="*/ 3 w 194"/>
                <a:gd name="T27" fmla="*/ 156 h 617"/>
                <a:gd name="T28" fmla="*/ 2 w 194"/>
                <a:gd name="T29" fmla="*/ 159 h 617"/>
                <a:gd name="T30" fmla="*/ 1 w 194"/>
                <a:gd name="T31" fmla="*/ 160 h 617"/>
                <a:gd name="T32" fmla="*/ 1 w 194"/>
                <a:gd name="T33" fmla="*/ 160 h 617"/>
                <a:gd name="T34" fmla="*/ 1 w 194"/>
                <a:gd name="T35" fmla="*/ 164 h 617"/>
                <a:gd name="T36" fmla="*/ 1 w 194"/>
                <a:gd name="T37" fmla="*/ 164 h 617"/>
                <a:gd name="T38" fmla="*/ 0 w 194"/>
                <a:gd name="T39" fmla="*/ 166 h 617"/>
                <a:gd name="T40" fmla="*/ 0 w 194"/>
                <a:gd name="T41" fmla="*/ 597 h 617"/>
                <a:gd name="T42" fmla="*/ 20 w 194"/>
                <a:gd name="T43" fmla="*/ 617 h 617"/>
                <a:gd name="T44" fmla="*/ 174 w 194"/>
                <a:gd name="T45" fmla="*/ 617 h 617"/>
                <a:gd name="T46" fmla="*/ 194 w 194"/>
                <a:gd name="T47" fmla="*/ 597 h 617"/>
                <a:gd name="T48" fmla="*/ 194 w 194"/>
                <a:gd name="T49" fmla="*/ 166 h 617"/>
                <a:gd name="T50" fmla="*/ 194 w 194"/>
                <a:gd name="T51" fmla="*/ 164 h 617"/>
                <a:gd name="T52" fmla="*/ 40 w 194"/>
                <a:gd name="T53" fmla="*/ 193 h 617"/>
                <a:gd name="T54" fmla="*/ 91 w 194"/>
                <a:gd name="T55" fmla="*/ 209 h 617"/>
                <a:gd name="T56" fmla="*/ 97 w 194"/>
                <a:gd name="T57" fmla="*/ 210 h 617"/>
                <a:gd name="T58" fmla="*/ 103 w 194"/>
                <a:gd name="T59" fmla="*/ 209 h 617"/>
                <a:gd name="T60" fmla="*/ 154 w 194"/>
                <a:gd name="T61" fmla="*/ 193 h 617"/>
                <a:gd name="T62" fmla="*/ 154 w 194"/>
                <a:gd name="T63" fmla="*/ 491 h 617"/>
                <a:gd name="T64" fmla="*/ 40 w 194"/>
                <a:gd name="T65" fmla="*/ 491 h 617"/>
                <a:gd name="T66" fmla="*/ 40 w 194"/>
                <a:gd name="T67" fmla="*/ 193 h 617"/>
                <a:gd name="T68" fmla="*/ 97 w 194"/>
                <a:gd name="T69" fmla="*/ 63 h 617"/>
                <a:gd name="T70" fmla="*/ 145 w 194"/>
                <a:gd name="T71" fmla="*/ 154 h 617"/>
                <a:gd name="T72" fmla="*/ 97 w 194"/>
                <a:gd name="T73" fmla="*/ 169 h 617"/>
                <a:gd name="T74" fmla="*/ 49 w 194"/>
                <a:gd name="T75" fmla="*/ 154 h 617"/>
                <a:gd name="T76" fmla="*/ 97 w 194"/>
                <a:gd name="T77" fmla="*/ 63 h 617"/>
                <a:gd name="T78" fmla="*/ 40 w 194"/>
                <a:gd name="T79" fmla="*/ 577 h 617"/>
                <a:gd name="T80" fmla="*/ 40 w 194"/>
                <a:gd name="T81" fmla="*/ 577 h 617"/>
                <a:gd name="T82" fmla="*/ 40 w 194"/>
                <a:gd name="T83" fmla="*/ 531 h 617"/>
                <a:gd name="T84" fmla="*/ 154 w 194"/>
                <a:gd name="T85" fmla="*/ 531 h 617"/>
                <a:gd name="T86" fmla="*/ 154 w 194"/>
                <a:gd name="T87" fmla="*/ 577 h 617"/>
                <a:gd name="T88" fmla="*/ 40 w 194"/>
                <a:gd name="T89" fmla="*/ 577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4" h="617">
                  <a:moveTo>
                    <a:pt x="194" y="164"/>
                  </a:moveTo>
                  <a:cubicBezTo>
                    <a:pt x="194" y="164"/>
                    <a:pt x="194" y="164"/>
                    <a:pt x="194" y="164"/>
                  </a:cubicBezTo>
                  <a:cubicBezTo>
                    <a:pt x="194" y="162"/>
                    <a:pt x="194" y="161"/>
                    <a:pt x="194" y="160"/>
                  </a:cubicBezTo>
                  <a:cubicBezTo>
                    <a:pt x="194" y="160"/>
                    <a:pt x="194" y="160"/>
                    <a:pt x="193" y="160"/>
                  </a:cubicBezTo>
                  <a:cubicBezTo>
                    <a:pt x="193" y="160"/>
                    <a:pt x="193" y="160"/>
                    <a:pt x="193" y="159"/>
                  </a:cubicBezTo>
                  <a:cubicBezTo>
                    <a:pt x="193" y="158"/>
                    <a:pt x="193" y="157"/>
                    <a:pt x="192" y="156"/>
                  </a:cubicBezTo>
                  <a:cubicBezTo>
                    <a:pt x="192" y="156"/>
                    <a:pt x="192" y="156"/>
                    <a:pt x="192" y="156"/>
                  </a:cubicBezTo>
                  <a:cubicBezTo>
                    <a:pt x="192" y="156"/>
                    <a:pt x="192" y="156"/>
                    <a:pt x="192" y="156"/>
                  </a:cubicBezTo>
                  <a:cubicBezTo>
                    <a:pt x="115" y="11"/>
                    <a:pt x="115" y="11"/>
                    <a:pt x="115" y="11"/>
                  </a:cubicBezTo>
                  <a:cubicBezTo>
                    <a:pt x="112" y="4"/>
                    <a:pt x="105" y="0"/>
                    <a:pt x="97" y="0"/>
                  </a:cubicBezTo>
                  <a:cubicBezTo>
                    <a:pt x="90" y="0"/>
                    <a:pt x="83" y="4"/>
                    <a:pt x="80" y="11"/>
                  </a:cubicBezTo>
                  <a:cubicBezTo>
                    <a:pt x="3" y="156"/>
                    <a:pt x="3" y="156"/>
                    <a:pt x="3" y="156"/>
                  </a:cubicBezTo>
                  <a:cubicBezTo>
                    <a:pt x="3" y="156"/>
                    <a:pt x="3" y="156"/>
                    <a:pt x="3" y="156"/>
                  </a:cubicBezTo>
                  <a:cubicBezTo>
                    <a:pt x="3" y="156"/>
                    <a:pt x="3" y="156"/>
                    <a:pt x="3" y="156"/>
                  </a:cubicBezTo>
                  <a:cubicBezTo>
                    <a:pt x="2" y="157"/>
                    <a:pt x="2" y="158"/>
                    <a:pt x="2" y="159"/>
                  </a:cubicBezTo>
                  <a:cubicBezTo>
                    <a:pt x="1" y="160"/>
                    <a:pt x="1" y="160"/>
                    <a:pt x="1" y="160"/>
                  </a:cubicBezTo>
                  <a:cubicBezTo>
                    <a:pt x="1" y="160"/>
                    <a:pt x="1" y="160"/>
                    <a:pt x="1" y="160"/>
                  </a:cubicBezTo>
                  <a:cubicBezTo>
                    <a:pt x="1" y="161"/>
                    <a:pt x="1" y="162"/>
                    <a:pt x="1" y="164"/>
                  </a:cubicBezTo>
                  <a:cubicBezTo>
                    <a:pt x="1" y="164"/>
                    <a:pt x="1" y="164"/>
                    <a:pt x="1" y="164"/>
                  </a:cubicBezTo>
                  <a:cubicBezTo>
                    <a:pt x="1" y="165"/>
                    <a:pt x="0" y="165"/>
                    <a:pt x="0" y="16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608"/>
                    <a:pt x="9" y="617"/>
                    <a:pt x="20" y="617"/>
                  </a:cubicBezTo>
                  <a:cubicBezTo>
                    <a:pt x="174" y="617"/>
                    <a:pt x="174" y="617"/>
                    <a:pt x="174" y="617"/>
                  </a:cubicBezTo>
                  <a:cubicBezTo>
                    <a:pt x="185" y="617"/>
                    <a:pt x="194" y="608"/>
                    <a:pt x="194" y="597"/>
                  </a:cubicBezTo>
                  <a:cubicBezTo>
                    <a:pt x="194" y="166"/>
                    <a:pt x="194" y="166"/>
                    <a:pt x="194" y="166"/>
                  </a:cubicBezTo>
                  <a:cubicBezTo>
                    <a:pt x="194" y="165"/>
                    <a:pt x="194" y="165"/>
                    <a:pt x="194" y="164"/>
                  </a:cubicBezTo>
                  <a:close/>
                  <a:moveTo>
                    <a:pt x="40" y="193"/>
                  </a:moveTo>
                  <a:cubicBezTo>
                    <a:pt x="91" y="209"/>
                    <a:pt x="91" y="209"/>
                    <a:pt x="91" y="209"/>
                  </a:cubicBezTo>
                  <a:cubicBezTo>
                    <a:pt x="93" y="209"/>
                    <a:pt x="95" y="210"/>
                    <a:pt x="97" y="210"/>
                  </a:cubicBezTo>
                  <a:cubicBezTo>
                    <a:pt x="99" y="210"/>
                    <a:pt x="101" y="209"/>
                    <a:pt x="103" y="209"/>
                  </a:cubicBezTo>
                  <a:cubicBezTo>
                    <a:pt x="154" y="193"/>
                    <a:pt x="154" y="193"/>
                    <a:pt x="154" y="193"/>
                  </a:cubicBezTo>
                  <a:cubicBezTo>
                    <a:pt x="154" y="491"/>
                    <a:pt x="154" y="491"/>
                    <a:pt x="154" y="491"/>
                  </a:cubicBezTo>
                  <a:cubicBezTo>
                    <a:pt x="40" y="491"/>
                    <a:pt x="40" y="491"/>
                    <a:pt x="40" y="491"/>
                  </a:cubicBezTo>
                  <a:lnTo>
                    <a:pt x="40" y="193"/>
                  </a:lnTo>
                  <a:close/>
                  <a:moveTo>
                    <a:pt x="97" y="63"/>
                  </a:moveTo>
                  <a:cubicBezTo>
                    <a:pt x="145" y="154"/>
                    <a:pt x="145" y="154"/>
                    <a:pt x="145" y="154"/>
                  </a:cubicBezTo>
                  <a:cubicBezTo>
                    <a:pt x="97" y="169"/>
                    <a:pt x="97" y="169"/>
                    <a:pt x="97" y="169"/>
                  </a:cubicBezTo>
                  <a:cubicBezTo>
                    <a:pt x="49" y="154"/>
                    <a:pt x="49" y="154"/>
                    <a:pt x="49" y="154"/>
                  </a:cubicBezTo>
                  <a:lnTo>
                    <a:pt x="97" y="63"/>
                  </a:lnTo>
                  <a:close/>
                  <a:moveTo>
                    <a:pt x="40" y="577"/>
                  </a:moveTo>
                  <a:cubicBezTo>
                    <a:pt x="40" y="577"/>
                    <a:pt x="40" y="577"/>
                    <a:pt x="40" y="577"/>
                  </a:cubicBezTo>
                  <a:cubicBezTo>
                    <a:pt x="40" y="531"/>
                    <a:pt x="40" y="531"/>
                    <a:pt x="40" y="531"/>
                  </a:cubicBezTo>
                  <a:cubicBezTo>
                    <a:pt x="154" y="531"/>
                    <a:pt x="154" y="531"/>
                    <a:pt x="154" y="531"/>
                  </a:cubicBezTo>
                  <a:cubicBezTo>
                    <a:pt x="154" y="577"/>
                    <a:pt x="154" y="577"/>
                    <a:pt x="154" y="577"/>
                  </a:cubicBezTo>
                  <a:lnTo>
                    <a:pt x="40" y="5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Freeform 6"/>
            <p:cNvSpPr>
              <a:spLocks noEditPoints="1"/>
            </p:cNvSpPr>
            <p:nvPr/>
          </p:nvSpPr>
          <p:spPr bwMode="auto">
            <a:xfrm>
              <a:off x="7551221" y="4142793"/>
              <a:ext cx="259159" cy="345232"/>
            </a:xfrm>
            <a:custGeom>
              <a:avLst/>
              <a:gdLst>
                <a:gd name="T0" fmla="*/ 443 w 463"/>
                <a:gd name="T1" fmla="*/ 0 h 617"/>
                <a:gd name="T2" fmla="*/ 20 w 463"/>
                <a:gd name="T3" fmla="*/ 0 h 617"/>
                <a:gd name="T4" fmla="*/ 0 w 463"/>
                <a:gd name="T5" fmla="*/ 20 h 617"/>
                <a:gd name="T6" fmla="*/ 0 w 463"/>
                <a:gd name="T7" fmla="*/ 597 h 617"/>
                <a:gd name="T8" fmla="*/ 20 w 463"/>
                <a:gd name="T9" fmla="*/ 617 h 617"/>
                <a:gd name="T10" fmla="*/ 443 w 463"/>
                <a:gd name="T11" fmla="*/ 617 h 617"/>
                <a:gd name="T12" fmla="*/ 463 w 463"/>
                <a:gd name="T13" fmla="*/ 597 h 617"/>
                <a:gd name="T14" fmla="*/ 463 w 463"/>
                <a:gd name="T15" fmla="*/ 20 h 617"/>
                <a:gd name="T16" fmla="*/ 443 w 463"/>
                <a:gd name="T17" fmla="*/ 0 h 617"/>
                <a:gd name="T18" fmla="*/ 423 w 463"/>
                <a:gd name="T19" fmla="*/ 577 h 617"/>
                <a:gd name="T20" fmla="*/ 40 w 463"/>
                <a:gd name="T21" fmla="*/ 577 h 617"/>
                <a:gd name="T22" fmla="*/ 40 w 463"/>
                <a:gd name="T23" fmla="*/ 40 h 617"/>
                <a:gd name="T24" fmla="*/ 423 w 463"/>
                <a:gd name="T25" fmla="*/ 40 h 617"/>
                <a:gd name="T26" fmla="*/ 423 w 463"/>
                <a:gd name="T27" fmla="*/ 577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2" h="617">
                  <a:moveTo>
                    <a:pt x="44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608"/>
                    <a:pt x="9" y="617"/>
                    <a:pt x="20" y="617"/>
                  </a:cubicBezTo>
                  <a:cubicBezTo>
                    <a:pt x="443" y="617"/>
                    <a:pt x="443" y="617"/>
                    <a:pt x="443" y="617"/>
                  </a:cubicBezTo>
                  <a:cubicBezTo>
                    <a:pt x="454" y="617"/>
                    <a:pt x="463" y="608"/>
                    <a:pt x="463" y="597"/>
                  </a:cubicBezTo>
                  <a:cubicBezTo>
                    <a:pt x="463" y="20"/>
                    <a:pt x="463" y="20"/>
                    <a:pt x="463" y="20"/>
                  </a:cubicBezTo>
                  <a:cubicBezTo>
                    <a:pt x="463" y="9"/>
                    <a:pt x="454" y="0"/>
                    <a:pt x="443" y="0"/>
                  </a:cubicBezTo>
                  <a:close/>
                  <a:moveTo>
                    <a:pt x="423" y="577"/>
                  </a:moveTo>
                  <a:cubicBezTo>
                    <a:pt x="40" y="577"/>
                    <a:pt x="40" y="577"/>
                    <a:pt x="40" y="577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423" y="40"/>
                    <a:pt x="423" y="40"/>
                    <a:pt x="423" y="40"/>
                  </a:cubicBezTo>
                  <a:lnTo>
                    <a:pt x="423" y="5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Freeform 7"/>
            <p:cNvSpPr/>
            <p:nvPr/>
          </p:nvSpPr>
          <p:spPr bwMode="auto">
            <a:xfrm>
              <a:off x="7595433" y="4276606"/>
              <a:ext cx="171911" cy="22341"/>
            </a:xfrm>
            <a:custGeom>
              <a:avLst/>
              <a:gdLst>
                <a:gd name="T0" fmla="*/ 20 w 307"/>
                <a:gd name="T1" fmla="*/ 40 h 40"/>
                <a:gd name="T2" fmla="*/ 287 w 307"/>
                <a:gd name="T3" fmla="*/ 40 h 40"/>
                <a:gd name="T4" fmla="*/ 307 w 307"/>
                <a:gd name="T5" fmla="*/ 20 h 40"/>
                <a:gd name="T6" fmla="*/ 287 w 307"/>
                <a:gd name="T7" fmla="*/ 0 h 40"/>
                <a:gd name="T8" fmla="*/ 20 w 307"/>
                <a:gd name="T9" fmla="*/ 0 h 40"/>
                <a:gd name="T10" fmla="*/ 0 w 307"/>
                <a:gd name="T11" fmla="*/ 20 h 40"/>
                <a:gd name="T12" fmla="*/ 20 w 307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7" h="40">
                  <a:moveTo>
                    <a:pt x="20" y="40"/>
                  </a:moveTo>
                  <a:cubicBezTo>
                    <a:pt x="287" y="40"/>
                    <a:pt x="287" y="40"/>
                    <a:pt x="287" y="40"/>
                  </a:cubicBezTo>
                  <a:cubicBezTo>
                    <a:pt x="298" y="40"/>
                    <a:pt x="307" y="31"/>
                    <a:pt x="307" y="20"/>
                  </a:cubicBezTo>
                  <a:cubicBezTo>
                    <a:pt x="307" y="9"/>
                    <a:pt x="298" y="0"/>
                    <a:pt x="287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Freeform 8"/>
            <p:cNvSpPr/>
            <p:nvPr/>
          </p:nvSpPr>
          <p:spPr bwMode="auto">
            <a:xfrm>
              <a:off x="7595433" y="4221105"/>
              <a:ext cx="171911" cy="22341"/>
            </a:xfrm>
            <a:custGeom>
              <a:avLst/>
              <a:gdLst>
                <a:gd name="T0" fmla="*/ 20 w 307"/>
                <a:gd name="T1" fmla="*/ 40 h 40"/>
                <a:gd name="T2" fmla="*/ 287 w 307"/>
                <a:gd name="T3" fmla="*/ 40 h 40"/>
                <a:gd name="T4" fmla="*/ 307 w 307"/>
                <a:gd name="T5" fmla="*/ 20 h 40"/>
                <a:gd name="T6" fmla="*/ 287 w 307"/>
                <a:gd name="T7" fmla="*/ 0 h 40"/>
                <a:gd name="T8" fmla="*/ 20 w 307"/>
                <a:gd name="T9" fmla="*/ 0 h 40"/>
                <a:gd name="T10" fmla="*/ 0 w 307"/>
                <a:gd name="T11" fmla="*/ 20 h 40"/>
                <a:gd name="T12" fmla="*/ 20 w 307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7" h="40">
                  <a:moveTo>
                    <a:pt x="20" y="40"/>
                  </a:moveTo>
                  <a:cubicBezTo>
                    <a:pt x="287" y="40"/>
                    <a:pt x="287" y="40"/>
                    <a:pt x="287" y="40"/>
                  </a:cubicBezTo>
                  <a:cubicBezTo>
                    <a:pt x="298" y="40"/>
                    <a:pt x="307" y="31"/>
                    <a:pt x="307" y="20"/>
                  </a:cubicBezTo>
                  <a:cubicBezTo>
                    <a:pt x="307" y="9"/>
                    <a:pt x="298" y="0"/>
                    <a:pt x="287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Freeform 9"/>
            <p:cNvSpPr/>
            <p:nvPr/>
          </p:nvSpPr>
          <p:spPr bwMode="auto">
            <a:xfrm>
              <a:off x="7595433" y="4331401"/>
              <a:ext cx="171911" cy="22341"/>
            </a:xfrm>
            <a:custGeom>
              <a:avLst/>
              <a:gdLst>
                <a:gd name="T0" fmla="*/ 20 w 307"/>
                <a:gd name="T1" fmla="*/ 40 h 40"/>
                <a:gd name="T2" fmla="*/ 287 w 307"/>
                <a:gd name="T3" fmla="*/ 40 h 40"/>
                <a:gd name="T4" fmla="*/ 307 w 307"/>
                <a:gd name="T5" fmla="*/ 20 h 40"/>
                <a:gd name="T6" fmla="*/ 287 w 307"/>
                <a:gd name="T7" fmla="*/ 0 h 40"/>
                <a:gd name="T8" fmla="*/ 20 w 307"/>
                <a:gd name="T9" fmla="*/ 0 h 40"/>
                <a:gd name="T10" fmla="*/ 0 w 307"/>
                <a:gd name="T11" fmla="*/ 20 h 40"/>
                <a:gd name="T12" fmla="*/ 20 w 307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7" h="40">
                  <a:moveTo>
                    <a:pt x="20" y="40"/>
                  </a:moveTo>
                  <a:cubicBezTo>
                    <a:pt x="287" y="40"/>
                    <a:pt x="287" y="40"/>
                    <a:pt x="287" y="40"/>
                  </a:cubicBezTo>
                  <a:cubicBezTo>
                    <a:pt x="298" y="40"/>
                    <a:pt x="307" y="32"/>
                    <a:pt x="307" y="20"/>
                  </a:cubicBezTo>
                  <a:cubicBezTo>
                    <a:pt x="307" y="9"/>
                    <a:pt x="298" y="0"/>
                    <a:pt x="287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2"/>
                    <a:pt x="9" y="40"/>
                    <a:pt x="2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Freeform 10"/>
            <p:cNvSpPr/>
            <p:nvPr/>
          </p:nvSpPr>
          <p:spPr bwMode="auto">
            <a:xfrm>
              <a:off x="7595433" y="4386901"/>
              <a:ext cx="171911" cy="22341"/>
            </a:xfrm>
            <a:custGeom>
              <a:avLst/>
              <a:gdLst>
                <a:gd name="T0" fmla="*/ 20 w 307"/>
                <a:gd name="T1" fmla="*/ 40 h 40"/>
                <a:gd name="T2" fmla="*/ 287 w 307"/>
                <a:gd name="T3" fmla="*/ 40 h 40"/>
                <a:gd name="T4" fmla="*/ 307 w 307"/>
                <a:gd name="T5" fmla="*/ 20 h 40"/>
                <a:gd name="T6" fmla="*/ 287 w 307"/>
                <a:gd name="T7" fmla="*/ 0 h 40"/>
                <a:gd name="T8" fmla="*/ 20 w 307"/>
                <a:gd name="T9" fmla="*/ 0 h 40"/>
                <a:gd name="T10" fmla="*/ 0 w 307"/>
                <a:gd name="T11" fmla="*/ 20 h 40"/>
                <a:gd name="T12" fmla="*/ 20 w 307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7" h="40">
                  <a:moveTo>
                    <a:pt x="20" y="40"/>
                  </a:moveTo>
                  <a:cubicBezTo>
                    <a:pt x="287" y="40"/>
                    <a:pt x="287" y="40"/>
                    <a:pt x="287" y="40"/>
                  </a:cubicBezTo>
                  <a:cubicBezTo>
                    <a:pt x="298" y="40"/>
                    <a:pt x="307" y="31"/>
                    <a:pt x="307" y="20"/>
                  </a:cubicBezTo>
                  <a:cubicBezTo>
                    <a:pt x="307" y="9"/>
                    <a:pt x="298" y="0"/>
                    <a:pt x="287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2" name="图片 11" descr="反白稿校标组合-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108585"/>
            <a:ext cx="1639570" cy="4127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/>
        </p:nvSpPr>
        <p:spPr>
          <a:xfrm>
            <a:off x="0" y="0"/>
            <a:ext cx="9144001" cy="32004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汉仪旗黑-50S"/>
            </a:endParaRPr>
          </a:p>
        </p:txBody>
      </p:sp>
      <p:sp>
        <p:nvSpPr>
          <p:cNvPr id="31" name="矩形: 圆角 30"/>
          <p:cNvSpPr/>
          <p:nvPr>
            <p:custDataLst>
              <p:tags r:id="rId1"/>
            </p:custDataLst>
          </p:nvPr>
        </p:nvSpPr>
        <p:spPr>
          <a:xfrm>
            <a:off x="3265170" y="1078230"/>
            <a:ext cx="2615565" cy="35998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787400" dist="1270000" dir="5400000" sx="70000" sy="70000" algn="t" rotWithShape="0">
              <a:schemeClr val="accent1">
                <a:lumMod val="7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: 圆角 22"/>
          <p:cNvSpPr/>
          <p:nvPr>
            <p:custDataLst>
              <p:tags r:id="rId2"/>
            </p:custDataLst>
          </p:nvPr>
        </p:nvSpPr>
        <p:spPr>
          <a:xfrm>
            <a:off x="521494" y="1211581"/>
            <a:ext cx="2615858" cy="3466385"/>
          </a:xfrm>
          <a:custGeom>
            <a:avLst/>
            <a:gdLst>
              <a:gd name="connsiteX0" fmla="*/ 0 w 3487810"/>
              <a:gd name="connsiteY0" fmla="*/ 0 h 4621846"/>
              <a:gd name="connsiteX1" fmla="*/ 0 w 3487810"/>
              <a:gd name="connsiteY1" fmla="*/ 0 h 4621846"/>
              <a:gd name="connsiteX2" fmla="*/ 3487810 w 3487810"/>
              <a:gd name="connsiteY2" fmla="*/ 0 h 4621846"/>
              <a:gd name="connsiteX3" fmla="*/ 3487810 w 3487810"/>
              <a:gd name="connsiteY3" fmla="*/ 0 h 4621846"/>
              <a:gd name="connsiteX4" fmla="*/ 3487810 w 3487810"/>
              <a:gd name="connsiteY4" fmla="*/ 4621846 h 4621846"/>
              <a:gd name="connsiteX5" fmla="*/ 3487810 w 3487810"/>
              <a:gd name="connsiteY5" fmla="*/ 4621846 h 4621846"/>
              <a:gd name="connsiteX6" fmla="*/ 0 w 3487810"/>
              <a:gd name="connsiteY6" fmla="*/ 4621846 h 4621846"/>
              <a:gd name="connsiteX7" fmla="*/ 0 w 3487810"/>
              <a:gd name="connsiteY7" fmla="*/ 4621846 h 4621846"/>
              <a:gd name="connsiteX8" fmla="*/ 0 w 3487810"/>
              <a:gd name="connsiteY8" fmla="*/ 0 h 4621846"/>
              <a:gd name="connsiteX0-1" fmla="*/ 695325 w 4183135"/>
              <a:gd name="connsiteY0-2" fmla="*/ 1615442 h 6237288"/>
              <a:gd name="connsiteX1-3" fmla="*/ 0 w 4183135"/>
              <a:gd name="connsiteY1-4" fmla="*/ 0 h 6237288"/>
              <a:gd name="connsiteX2-5" fmla="*/ 695325 w 4183135"/>
              <a:gd name="connsiteY2-6" fmla="*/ 1615442 h 6237288"/>
              <a:gd name="connsiteX3-7" fmla="*/ 4183135 w 4183135"/>
              <a:gd name="connsiteY3-8" fmla="*/ 1615442 h 6237288"/>
              <a:gd name="connsiteX4-9" fmla="*/ 4183135 w 4183135"/>
              <a:gd name="connsiteY4-10" fmla="*/ 1615442 h 6237288"/>
              <a:gd name="connsiteX5-11" fmla="*/ 4183135 w 4183135"/>
              <a:gd name="connsiteY5-12" fmla="*/ 6237288 h 6237288"/>
              <a:gd name="connsiteX6-13" fmla="*/ 4183135 w 4183135"/>
              <a:gd name="connsiteY6-14" fmla="*/ 6237288 h 6237288"/>
              <a:gd name="connsiteX7-15" fmla="*/ 695325 w 4183135"/>
              <a:gd name="connsiteY7-16" fmla="*/ 6237288 h 6237288"/>
              <a:gd name="connsiteX8-17" fmla="*/ 695325 w 4183135"/>
              <a:gd name="connsiteY8-18" fmla="*/ 6237288 h 6237288"/>
              <a:gd name="connsiteX9" fmla="*/ 695325 w 4183135"/>
              <a:gd name="connsiteY9" fmla="*/ 1615442 h 6237288"/>
              <a:gd name="connsiteX0-19" fmla="*/ 0 w 3487810"/>
              <a:gd name="connsiteY0-20" fmla="*/ 0 h 4621846"/>
              <a:gd name="connsiteX1-21" fmla="*/ 0 w 3487810"/>
              <a:gd name="connsiteY1-22" fmla="*/ 0 h 4621846"/>
              <a:gd name="connsiteX2-23" fmla="*/ 3487810 w 3487810"/>
              <a:gd name="connsiteY2-24" fmla="*/ 0 h 4621846"/>
              <a:gd name="connsiteX3-25" fmla="*/ 3487810 w 3487810"/>
              <a:gd name="connsiteY3-26" fmla="*/ 0 h 4621846"/>
              <a:gd name="connsiteX4-27" fmla="*/ 3487810 w 3487810"/>
              <a:gd name="connsiteY4-28" fmla="*/ 4621846 h 4621846"/>
              <a:gd name="connsiteX5-29" fmla="*/ 3487810 w 3487810"/>
              <a:gd name="connsiteY5-30" fmla="*/ 4621846 h 4621846"/>
              <a:gd name="connsiteX6-31" fmla="*/ 0 w 3487810"/>
              <a:gd name="connsiteY6-32" fmla="*/ 4621846 h 4621846"/>
              <a:gd name="connsiteX7-33" fmla="*/ 0 w 3487810"/>
              <a:gd name="connsiteY7-34" fmla="*/ 4621846 h 4621846"/>
              <a:gd name="connsiteX8-35" fmla="*/ 0 w 3487810"/>
              <a:gd name="connsiteY8-36" fmla="*/ 0 h 462184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3487810" h="4621846">
                <a:moveTo>
                  <a:pt x="0" y="0"/>
                </a:moveTo>
                <a:lnTo>
                  <a:pt x="0" y="0"/>
                </a:lnTo>
                <a:lnTo>
                  <a:pt x="3487810" y="0"/>
                </a:lnTo>
                <a:lnTo>
                  <a:pt x="3487810" y="0"/>
                </a:lnTo>
                <a:lnTo>
                  <a:pt x="3487810" y="4621846"/>
                </a:lnTo>
                <a:lnTo>
                  <a:pt x="3487810" y="4621846"/>
                </a:lnTo>
                <a:lnTo>
                  <a:pt x="0" y="4621846"/>
                </a:lnTo>
                <a:lnTo>
                  <a:pt x="0" y="462184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787400" dist="1270000" dir="5400000" sx="70000" sy="70000" algn="t" rotWithShape="0">
              <a:schemeClr val="accent1">
                <a:lumMod val="7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: 圆角 32"/>
          <p:cNvSpPr/>
          <p:nvPr>
            <p:custDataLst>
              <p:tags r:id="rId3"/>
            </p:custDataLst>
          </p:nvPr>
        </p:nvSpPr>
        <p:spPr>
          <a:xfrm>
            <a:off x="6008370" y="695960"/>
            <a:ext cx="2615565" cy="39820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787400" dist="1270000" dir="5400000" sx="70000" sy="70000" algn="t" rotWithShape="0">
              <a:schemeClr val="accent1">
                <a:lumMod val="7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Rectangle 3"/>
          <p:cNvSpPr/>
          <p:nvPr>
            <p:custDataLst>
              <p:tags r:id="rId4"/>
            </p:custDataLst>
          </p:nvPr>
        </p:nvSpPr>
        <p:spPr>
          <a:xfrm>
            <a:off x="521494" y="4643677"/>
            <a:ext cx="2615858" cy="34289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Rectangle 3"/>
          <p:cNvSpPr/>
          <p:nvPr>
            <p:custDataLst>
              <p:tags r:id="rId5"/>
            </p:custDataLst>
          </p:nvPr>
        </p:nvSpPr>
        <p:spPr>
          <a:xfrm>
            <a:off x="3265065" y="4643677"/>
            <a:ext cx="2615858" cy="34289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Rectangle 3"/>
          <p:cNvSpPr/>
          <p:nvPr>
            <p:custDataLst>
              <p:tags r:id="rId6"/>
            </p:custDataLst>
          </p:nvPr>
        </p:nvSpPr>
        <p:spPr>
          <a:xfrm>
            <a:off x="6008636" y="4643677"/>
            <a:ext cx="2615858" cy="34289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4849495" y="187960"/>
            <a:ext cx="459105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000" b="1" kern="1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  <a:sym typeface="汉仪旗黑-50S"/>
              </a:rPr>
              <a:t>网络与新媒体（卓越人才拔尖班）</a:t>
            </a:r>
          </a:p>
        </p:txBody>
      </p:sp>
      <p:sp>
        <p:nvSpPr>
          <p:cNvPr id="37" name="文本框 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07060" y="1261110"/>
            <a:ext cx="2444115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accent1"/>
                </a:solidFill>
              </a:rPr>
              <a:t>选拔方式：高考直招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accent1"/>
                </a:solidFill>
              </a:rPr>
              <a:t>文学学士（网络与新媒体）</a:t>
            </a:r>
          </a:p>
          <a:p>
            <a:endParaRPr lang="zh-CN" altLang="en-US" sz="1600" dirty="0">
              <a:solidFill>
                <a:schemeClr val="accent1"/>
              </a:solidFill>
            </a:endParaRPr>
          </a:p>
        </p:txBody>
      </p:sp>
      <p:sp>
        <p:nvSpPr>
          <p:cNvPr id="38" name="矩形 37"/>
          <p:cNvSpPr/>
          <p:nvPr>
            <p:custDataLst>
              <p:tags r:id="rId8"/>
            </p:custDataLst>
          </p:nvPr>
        </p:nvSpPr>
        <p:spPr>
          <a:xfrm>
            <a:off x="652239" y="2454830"/>
            <a:ext cx="2446886" cy="2272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特色课程：</a:t>
            </a:r>
          </a:p>
          <a:p>
            <a:pPr>
              <a:lnSpc>
                <a:spcPct val="150000"/>
              </a:lnSpc>
            </a:pPr>
            <a:r>
              <a:rPr lang="zh-CN" altLang="en-US" sz="105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专业基础课</a:t>
            </a: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：社会科学研究方法、编程语言基础、人工智能基础及应用</a:t>
            </a:r>
            <a:r>
              <a:rPr lang="en-US" altLang="zh-CN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zh-CN" altLang="en-US" sz="105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专业核心课</a:t>
            </a: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：新媒体与智能传播概论、</a:t>
            </a:r>
            <a:r>
              <a:rPr lang="zh-CN" altLang="en-US" sz="1050" u="sng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新媒体数据挖掘及应用</a:t>
            </a: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、数据可视化与数据新闻、智能融媒理论与实务、网络文化传播、</a:t>
            </a:r>
            <a:r>
              <a:rPr lang="zh-CN" altLang="en-US" sz="1050" u="sng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新媒体产品设计及运营</a:t>
            </a: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AIGC</a:t>
            </a: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开发与应用；</a:t>
            </a:r>
          </a:p>
          <a:p>
            <a:pPr>
              <a:lnSpc>
                <a:spcPct val="150000"/>
              </a:lnSpc>
            </a:pPr>
            <a:endParaRPr lang="zh-CN" altLang="en-US" sz="105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/>
          <p:nvPr>
            <p:custDataLst>
              <p:tags r:id="rId9"/>
            </p:custDataLst>
          </p:nvPr>
        </p:nvCxnSpPr>
        <p:spPr>
          <a:xfrm>
            <a:off x="752355" y="2338328"/>
            <a:ext cx="23467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>
            <p:custDataLst>
              <p:tags r:id="rId10"/>
            </p:custDataLst>
          </p:nvPr>
        </p:nvCxnSpPr>
        <p:spPr>
          <a:xfrm>
            <a:off x="752355" y="2338328"/>
            <a:ext cx="60760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348239" y="1211303"/>
            <a:ext cx="1404227" cy="6451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800" dirty="0">
                <a:solidFill>
                  <a:schemeClr val="accent1"/>
                </a:solidFill>
              </a:rPr>
              <a:t>专业实力</a:t>
            </a:r>
          </a:p>
          <a:p>
            <a:r>
              <a:rPr lang="zh-CN" altLang="en-US" sz="18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45" name="矩形 44"/>
          <p:cNvSpPr/>
          <p:nvPr>
            <p:custDataLst>
              <p:tags r:id="rId12"/>
            </p:custDataLst>
          </p:nvPr>
        </p:nvSpPr>
        <p:spPr>
          <a:xfrm>
            <a:off x="3277870" y="1745615"/>
            <a:ext cx="2649220" cy="2845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设立于</a:t>
            </a:r>
            <a:r>
              <a:rPr lang="en-US" altLang="zh-CN" sz="105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105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，是</a:t>
            </a:r>
            <a:r>
              <a:rPr lang="zh-CN" altLang="en-US" sz="105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新文科</a:t>
            </a: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背景下跨学科开办的新型特色专业。</a:t>
            </a:r>
          </a:p>
          <a:p>
            <a:pPr>
              <a:lnSpc>
                <a:spcPct val="150000"/>
              </a:lnSpc>
            </a:pPr>
            <a:r>
              <a:rPr lang="en-US" altLang="zh-CN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以新文科建设为导向，注重与计算机、人工智能、大数据等交大优势学科的交叉融合，以</a:t>
            </a:r>
            <a:r>
              <a:rPr lang="zh-CN" altLang="en-US" sz="105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计算传播和智能传播</a:t>
            </a: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为重点方向培养人才。</a:t>
            </a:r>
          </a:p>
          <a:p>
            <a:pPr>
              <a:lnSpc>
                <a:spcPct val="150000"/>
              </a:lnSpc>
            </a:pPr>
            <a:endParaRPr lang="zh-CN" altLang="en-US" sz="5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5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r>
              <a:rPr lang="zh-CN" altLang="en-US" sz="105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获批国家级一流专业建设点；</a:t>
            </a:r>
            <a:r>
              <a:rPr lang="en-US" altLang="zh-CN" sz="105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sz="105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进一步获批北交大重点一流专业</a:t>
            </a:r>
          </a:p>
          <a:p>
            <a:pPr>
              <a:lnSpc>
                <a:spcPct val="150000"/>
              </a:lnSpc>
            </a:pPr>
            <a:r>
              <a:rPr lang="en-US" altLang="zh-CN" sz="105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sz="105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软科中国大学专业排名中，该专业名列</a:t>
            </a:r>
            <a:r>
              <a:rPr lang="zh-CN" altLang="en-US" sz="105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全国第</a:t>
            </a:r>
            <a:r>
              <a:rPr lang="en-US" altLang="zh-CN" sz="105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8/391</a:t>
            </a:r>
            <a:r>
              <a:rPr lang="zh-CN" altLang="en-US" sz="105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（评级为</a:t>
            </a:r>
            <a:r>
              <a:rPr lang="en-US" altLang="zh-CN" sz="105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05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>
              <a:lnSpc>
                <a:spcPct val="150000"/>
              </a:lnSpc>
            </a:pPr>
            <a:endParaRPr lang="zh-CN" altLang="en-US" sz="105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6" name="直接连接符 45"/>
          <p:cNvCxnSpPr/>
          <p:nvPr>
            <p:custDataLst>
              <p:tags r:id="rId13"/>
            </p:custDataLst>
          </p:nvPr>
        </p:nvCxnSpPr>
        <p:spPr>
          <a:xfrm>
            <a:off x="3399551" y="1745511"/>
            <a:ext cx="23467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>
            <p:custDataLst>
              <p:tags r:id="rId14"/>
            </p:custDataLst>
          </p:nvPr>
        </p:nvCxnSpPr>
        <p:spPr>
          <a:xfrm>
            <a:off x="3399600" y="1745511"/>
            <a:ext cx="60760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6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066790" y="695960"/>
            <a:ext cx="2274570" cy="6451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800" dirty="0">
                <a:solidFill>
                  <a:schemeClr val="accent1"/>
                </a:solidFill>
              </a:rPr>
              <a:t>培养目标和特色</a:t>
            </a:r>
          </a:p>
          <a:p>
            <a:endParaRPr lang="zh-CN" altLang="en-US" sz="1800" dirty="0">
              <a:solidFill>
                <a:schemeClr val="accent1"/>
              </a:solidFill>
            </a:endParaRPr>
          </a:p>
        </p:txBody>
      </p:sp>
      <p:sp>
        <p:nvSpPr>
          <p:cNvPr id="50" name="矩形 49"/>
          <p:cNvSpPr/>
          <p:nvPr>
            <p:custDataLst>
              <p:tags r:id="rId16"/>
            </p:custDataLst>
          </p:nvPr>
        </p:nvSpPr>
        <p:spPr>
          <a:xfrm>
            <a:off x="6008370" y="1134110"/>
            <a:ext cx="2590165" cy="3860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1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从国家和社会需求出发，以</a:t>
            </a:r>
            <a:r>
              <a:rPr lang="zh-CN" altLang="en-US" sz="110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文理工交叉、精细化培养为特色</a:t>
            </a:r>
            <a:r>
              <a:rPr lang="zh-CN" altLang="en-US" sz="11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，培养</a:t>
            </a:r>
            <a:r>
              <a:rPr lang="en-US" altLang="zh-CN" sz="11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AIGC</a:t>
            </a:r>
            <a:r>
              <a:rPr lang="zh-CN" altLang="en-US" sz="11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内容生产、产品设计运营、数据分析应用和智能媒体营销传播等综合能力。</a:t>
            </a:r>
          </a:p>
          <a:p>
            <a:pPr>
              <a:lnSpc>
                <a:spcPct val="150000"/>
              </a:lnSpc>
            </a:pPr>
            <a:r>
              <a:rPr lang="en-US" altLang="zh-CN" sz="11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110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实践类课程占比达</a:t>
            </a:r>
            <a:r>
              <a:rPr lang="en-US" altLang="zh-CN" sz="110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36.4%</a:t>
            </a:r>
            <a:r>
              <a:rPr lang="zh-CN" altLang="en-US" sz="11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，专业实习时长超过</a:t>
            </a:r>
            <a:r>
              <a:rPr lang="en-US" altLang="zh-CN" sz="110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10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个月</a:t>
            </a:r>
            <a:r>
              <a:rPr lang="zh-CN" altLang="en-US" sz="11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，实习基地丰富，学生本科阶段平均拥有</a:t>
            </a:r>
            <a:r>
              <a:rPr lang="en-US" altLang="zh-CN" sz="11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10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110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段以上</a:t>
            </a:r>
            <a:r>
              <a:rPr lang="zh-CN" altLang="en-US" sz="11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的高质量实习经历。</a:t>
            </a:r>
          </a:p>
          <a:p>
            <a:pPr>
              <a:lnSpc>
                <a:spcPct val="150000"/>
              </a:lnSpc>
            </a:pPr>
            <a:r>
              <a:rPr lang="en-US" altLang="zh-CN" sz="11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1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本科阶段实现在</a:t>
            </a:r>
            <a:r>
              <a:rPr lang="zh-CN" altLang="en-US" sz="110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字节跳动、腾讯、百度</a:t>
            </a:r>
            <a:r>
              <a:rPr lang="zh-CN" altLang="en-US" sz="11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等互联网头部公司实际参与</a:t>
            </a:r>
            <a:r>
              <a:rPr lang="zh-CN" altLang="en-US" sz="110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新媒体运营、产品开发、大模型语料库建设</a:t>
            </a:r>
            <a:r>
              <a:rPr lang="zh-CN" altLang="en-US" sz="11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等项目，形成了宽口径、厚基础、重交叉的人才培养体系，充分适应智能传播的时代需要。</a:t>
            </a:r>
          </a:p>
          <a:p>
            <a:pPr>
              <a:lnSpc>
                <a:spcPct val="150000"/>
              </a:lnSpc>
            </a:pPr>
            <a:endParaRPr lang="zh-CN" altLang="en-US" sz="105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1" name="直接连接符 50"/>
          <p:cNvCxnSpPr/>
          <p:nvPr>
            <p:custDataLst>
              <p:tags r:id="rId17"/>
            </p:custDataLst>
          </p:nvPr>
        </p:nvCxnSpPr>
        <p:spPr>
          <a:xfrm>
            <a:off x="6165213" y="1167026"/>
            <a:ext cx="23467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>
            <p:custDataLst>
              <p:tags r:id="rId18"/>
            </p:custDataLst>
          </p:nvPr>
        </p:nvCxnSpPr>
        <p:spPr>
          <a:xfrm>
            <a:off x="6094777" y="1167026"/>
            <a:ext cx="60760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反白稿校标组合-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6395" y="283210"/>
            <a:ext cx="1639570" cy="4127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9259" y="257204"/>
            <a:ext cx="8545483" cy="462909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汉仪旗黑-50S" panose="00020600040101010101" charset="-122"/>
              <a:sym typeface="汉仪旗黑-50S"/>
            </a:endParaRPr>
          </a:p>
        </p:txBody>
      </p:sp>
      <p:sp>
        <p:nvSpPr>
          <p:cNvPr id="6" name="矩形 5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/>
          <p:cNvSpPr/>
          <p:nvPr/>
        </p:nvSpPr>
        <p:spPr>
          <a:xfrm>
            <a:off x="582930" y="808355"/>
            <a:ext cx="7957820" cy="1194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0S" panose="00020600040101010101" charset="-122"/>
                <a:sym typeface="汉仪旗黑-50S"/>
              </a:rPr>
              <a:t>                                   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0S" panose="00020600040101010101" charset="-122"/>
                <a:sym typeface="汉仪旗黑-50S"/>
              </a:rPr>
              <a:t>       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0S" panose="00020600040101010101" charset="-122"/>
                <a:sym typeface="汉仪旗黑-50S"/>
              </a:rPr>
              <a:t>网络与新媒体（卓越人才拔尖班）升学就业</a:t>
            </a:r>
          </a:p>
          <a:p>
            <a:pPr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0S" panose="00020600040101010101" charset="-122"/>
                <a:sym typeface="汉仪旗黑-50S"/>
              </a:rPr>
              <a:t>        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0S" panose="00020600040101010101" charset="-122"/>
                <a:sym typeface="汉仪旗黑-50S"/>
              </a:rPr>
              <a:t>所有拔尖班学生完成三年学习，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0S" panose="00020600040101010101" charset="-122"/>
                <a:sym typeface="汉仪旗黑-50S"/>
              </a:rPr>
              <a:t>符合学校推免基本条件即可获得推免资格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0S" panose="00020600040101010101" charset="-122"/>
                <a:sym typeface="汉仪旗黑-50S"/>
              </a:rPr>
              <a:t>，可选择保本校或保外校。毕业生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0S" panose="00020600040101010101" charset="-122"/>
                <a:sym typeface="汉仪旗黑-50S"/>
              </a:rPr>
              <a:t>85%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0S" panose="00020600040101010101" charset="-122"/>
                <a:sym typeface="汉仪旗黑-50S"/>
              </a:rPr>
              <a:t>入职中央媒体、互联网大厂及国际机构，起薪与职业发展居全国前列。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0" y="5"/>
            <a:ext cx="453650" cy="99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</a:p>
        </p:txBody>
      </p:sp>
      <p:pic>
        <p:nvPicPr>
          <p:cNvPr id="10" name="图片占位符 9" descr="e1e5b2e9-ad9f-4c75-9471-db340264e94a"/>
          <p:cNvPicPr>
            <a:picLocks noGrp="1" noChangeAspect="1"/>
          </p:cNvPicPr>
          <p:nvPr>
            <p:ph type="pic" sz="quarter" idx="20"/>
          </p:nvPr>
        </p:nvPicPr>
        <p:blipFill>
          <a:blip r:embed="rId4">
            <a:lum bright="100000"/>
          </a:blip>
          <a:stretch>
            <a:fillRect/>
          </a:stretch>
        </p:blipFill>
        <p:spPr>
          <a:xfrm>
            <a:off x="6680200" y="326390"/>
            <a:ext cx="1283335" cy="661670"/>
          </a:xfrm>
          <a:prstGeom prst="rect">
            <a:avLst/>
          </a:prstGeom>
        </p:spPr>
      </p:pic>
      <p:pic>
        <p:nvPicPr>
          <p:cNvPr id="12" name="图片占位符 12" descr="4f618d73-2c01-4a2f-a8a4-7c2c53bf0c3d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7921625" y="326390"/>
            <a:ext cx="841375" cy="576580"/>
          </a:xfrm>
          <a:prstGeom prst="rect">
            <a:avLst/>
          </a:prstGeom>
        </p:spPr>
      </p:pic>
      <p:pic>
        <p:nvPicPr>
          <p:cNvPr id="8" name="图片 7" descr="反白稿校标组合-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095" y="450850"/>
            <a:ext cx="1639570" cy="412750"/>
          </a:xfrm>
          <a:prstGeom prst="rect">
            <a:avLst/>
          </a:prstGeom>
        </p:spPr>
      </p:pic>
      <p:graphicFrame>
        <p:nvGraphicFramePr>
          <p:cNvPr id="13" name="表格 12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93811060"/>
              </p:ext>
            </p:extLst>
          </p:nvPr>
        </p:nvGraphicFramePr>
        <p:xfrm>
          <a:off x="495300" y="2491105"/>
          <a:ext cx="8150860" cy="2192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5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4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6130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 dirty="0">
                          <a:solidFill>
                            <a:schemeClr val="bg1"/>
                          </a:solidFill>
                          <a:latin typeface="Songti SC Regular" panose="02010800040101010101" charset="-122"/>
                          <a:ea typeface="Songti SC Regular" panose="02010800040101010101" charset="-122"/>
                          <a:cs typeface="Songti SC Regular" panose="02010800040101010101" charset="-122"/>
                        </a:rPr>
                        <a:t>近</a:t>
                      </a:r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Songti SC Regular" panose="02010800040101010101" charset="-122"/>
                          <a:ea typeface="Songti SC Regular" panose="02010800040101010101" charset="-122"/>
                          <a:cs typeface="Songti SC Regular" panose="02010800040101010101" charset="-122"/>
                        </a:rPr>
                        <a:t>3</a:t>
                      </a:r>
                      <a:r>
                        <a:rPr lang="zh-CN" altLang="en-US" sz="1400" dirty="0">
                          <a:solidFill>
                            <a:schemeClr val="bg1"/>
                          </a:solidFill>
                          <a:latin typeface="Songti SC Regular" panose="02010800040101010101" charset="-122"/>
                          <a:ea typeface="Songti SC Regular" panose="02010800040101010101" charset="-122"/>
                          <a:cs typeface="Songti SC Regular" panose="02010800040101010101" charset="-122"/>
                        </a:rPr>
                        <a:t>年</a:t>
                      </a:r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Songti SC Bold" panose="02010800040101010101" charset="-122"/>
                          <a:ea typeface="Songti SC Bold" panose="02010800040101010101" charset="-122"/>
                          <a:cs typeface="Songti SC Regular" panose="02010800040101010101" charset="-122"/>
                        </a:rPr>
                        <a:t>上研</a:t>
                      </a:r>
                      <a:r>
                        <a:rPr lang="zh-CN" altLang="en-US" sz="1400" dirty="0">
                          <a:solidFill>
                            <a:schemeClr val="bg1"/>
                          </a:solidFill>
                          <a:latin typeface="Songti SC Regular" panose="02010800040101010101" charset="-122"/>
                          <a:ea typeface="Songti SC Regular" panose="02010800040101010101" charset="-122"/>
                          <a:cs typeface="Songti SC Regular" panose="02010800040101010101" charset="-122"/>
                        </a:rPr>
                        <a:t>院校示例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dirty="0">
                          <a:solidFill>
                            <a:srgbClr val="FF0000"/>
                          </a:solidFill>
                          <a:latin typeface="Songti SC Regular" panose="02010800040101010101" charset="-122"/>
                          <a:ea typeface="Songti SC Regular" panose="02010800040101010101" charset="-122"/>
                        </a:rPr>
                        <a:t>985</a:t>
                      </a:r>
                      <a:r>
                        <a:rPr lang="zh-CN" altLang="en-US" sz="1400" dirty="0">
                          <a:solidFill>
                            <a:srgbClr val="FF0000"/>
                          </a:solidFill>
                          <a:latin typeface="Songti SC Regular" panose="02010800040101010101" charset="-122"/>
                          <a:ea typeface="Songti SC Regular" panose="02010800040101010101" charset="-122"/>
                        </a:rPr>
                        <a:t>和头部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  <a:latin typeface="Songti SC Regular" panose="02010800040101010101" charset="-122"/>
                          <a:ea typeface="Songti SC Regular" panose="02010800040101010101" charset="-122"/>
                        </a:rPr>
                        <a:t>211</a:t>
                      </a:r>
                      <a:r>
                        <a:rPr lang="zh-CN" altLang="en-US" sz="1400" dirty="0">
                          <a:solidFill>
                            <a:srgbClr val="FF0000"/>
                          </a:solidFill>
                          <a:latin typeface="Songti SC Regular" panose="02010800040101010101" charset="-122"/>
                          <a:ea typeface="Songti SC Regular" panose="02010800040101010101" charset="-122"/>
                        </a:rPr>
                        <a:t>院校：</a:t>
                      </a:r>
                      <a:endParaRPr lang="en-US" altLang="zh-CN" sz="1400" dirty="0">
                        <a:solidFill>
                          <a:srgbClr val="FF0000"/>
                        </a:solidFill>
                        <a:latin typeface="Songti SC Regular" panose="02010800040101010101" charset="-122"/>
                        <a:ea typeface="Songti SC Regular" panose="02010800040101010101" charset="-122"/>
                      </a:endParaRPr>
                    </a:p>
                    <a:p>
                      <a:pPr indent="0" algn="l" fontAlgn="auto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dirty="0">
                          <a:solidFill>
                            <a:schemeClr val="bg1"/>
                          </a:solidFill>
                          <a:latin typeface="Songti SC Regular" panose="02010800040101010101" charset="-122"/>
                          <a:ea typeface="Songti SC Regular" panose="02010800040101010101" charset="-122"/>
                        </a:rPr>
                        <a:t>北京大学、中国人民大学、中国传媒大学、武汉大学、中山大学、天津大学、华南理工大学、北京交通大学等；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2945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Songti SC Regular" panose="02010800040101010101" charset="-122"/>
                          <a:ea typeface="Songti SC Regular" panose="02010800040101010101" charset="-122"/>
                          <a:cs typeface="Songti SC Regular" panose="02010800040101010101" charset="-122"/>
                        </a:rPr>
                        <a:t>近</a:t>
                      </a:r>
                      <a:r>
                        <a:rPr lang="en-US" altLang="zh-CN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Songti SC Regular" panose="02010800040101010101" charset="-122"/>
                          <a:ea typeface="Songti SC Regular" panose="02010800040101010101" charset="-122"/>
                          <a:cs typeface="Songti SC Regular" panose="02010800040101010101" charset="-122"/>
                        </a:rPr>
                        <a:t>3</a:t>
                      </a:r>
                      <a:r>
                        <a:rPr lang="zh-CN" altLang="en-US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Songti SC Regular" panose="02010800040101010101" charset="-122"/>
                          <a:ea typeface="Songti SC Regular" panose="02010800040101010101" charset="-122"/>
                          <a:cs typeface="Songti SC Regular" panose="02010800040101010101" charset="-122"/>
                        </a:rPr>
                        <a:t>年</a:t>
                      </a:r>
                      <a:r>
                        <a:rPr lang="zh-CN" altLang="en-US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Songti SC Bold" panose="02010800040101010101" charset="-122"/>
                          <a:ea typeface="Songti SC Bold" panose="02010800040101010101" charset="-122"/>
                          <a:cs typeface="Songti SC Regular" panose="02010800040101010101" charset="-122"/>
                        </a:rPr>
                        <a:t>留学</a:t>
                      </a:r>
                      <a:r>
                        <a:rPr lang="zh-CN" altLang="en-US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Songti SC Regular" panose="02010800040101010101" charset="-122"/>
                          <a:ea typeface="Songti SC Regular" panose="02010800040101010101" charset="-122"/>
                          <a:cs typeface="Songti SC Regular" panose="02010800040101010101" charset="-122"/>
                        </a:rPr>
                        <a:t>院校示例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Songti SC Regular" panose="02010800040101010101" charset="-122"/>
                          <a:ea typeface="Songti SC Regular" panose="02010800040101010101" charset="-122"/>
                        </a:rPr>
                        <a:t>QS</a:t>
                      </a:r>
                      <a:r>
                        <a:rPr lang="zh-CN" altLang="en-US" sz="1400" b="1" dirty="0">
                          <a:solidFill>
                            <a:srgbClr val="FF0000"/>
                          </a:solidFill>
                          <a:latin typeface="Songti SC Regular" panose="02010800040101010101" charset="-122"/>
                          <a:ea typeface="Songti SC Regular" panose="02010800040101010101" charset="-122"/>
                        </a:rPr>
                        <a:t>前</a:t>
                      </a:r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Songti SC Regular" panose="02010800040101010101" charset="-122"/>
                          <a:ea typeface="Songti SC Regular" panose="02010800040101010101" charset="-122"/>
                        </a:rPr>
                        <a:t>100</a:t>
                      </a:r>
                      <a:r>
                        <a:rPr lang="zh-CN" altLang="en-US" sz="1400" b="1" dirty="0">
                          <a:solidFill>
                            <a:srgbClr val="FF0000"/>
                          </a:solidFill>
                          <a:latin typeface="Songti SC Regular" panose="02010800040101010101" charset="-122"/>
                          <a:ea typeface="Songti SC Regular" panose="02010800040101010101" charset="-122"/>
                        </a:rPr>
                        <a:t>院校：</a:t>
                      </a:r>
                      <a:endParaRPr lang="en-US" altLang="zh-CN" sz="1400" b="1" dirty="0">
                        <a:solidFill>
                          <a:srgbClr val="FF0000"/>
                        </a:solidFill>
                        <a:latin typeface="Songti SC Regular" panose="02010800040101010101" charset="-122"/>
                        <a:ea typeface="Songti SC Regular" panose="02010800040101010101" charset="-122"/>
                      </a:endParaRPr>
                    </a:p>
                    <a:p>
                      <a:pPr indent="0" algn="l" fontAlgn="auto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Songti SC Regular" panose="02010800040101010101" charset="-122"/>
                          <a:ea typeface="Songti SC Regular" panose="02010800040101010101" charset="-122"/>
                        </a:rPr>
                        <a:t>伦敦政经学院、曼彻斯特大学、伦敦大学、华盛顿大学、香港大学、香港中文大学、利兹大学等；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2945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Songti SC Regular" panose="02010800040101010101" charset="-122"/>
                          <a:ea typeface="Songti SC Regular" panose="02010800040101010101" charset="-122"/>
                          <a:cs typeface="Songti SC Regular" panose="02010800040101010101" charset="-122"/>
                        </a:rPr>
                        <a:t>近</a:t>
                      </a:r>
                      <a:r>
                        <a:rPr lang="en-US" altLang="zh-CN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Songti SC Regular" panose="02010800040101010101" charset="-122"/>
                          <a:ea typeface="Songti SC Regular" panose="02010800040101010101" charset="-122"/>
                          <a:cs typeface="Songti SC Regular" panose="02010800040101010101" charset="-122"/>
                        </a:rPr>
                        <a:t>3</a:t>
                      </a:r>
                      <a:r>
                        <a:rPr lang="zh-CN" altLang="en-US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Songti SC Regular" panose="02010800040101010101" charset="-122"/>
                          <a:ea typeface="Songti SC Regular" panose="02010800040101010101" charset="-122"/>
                          <a:cs typeface="Songti SC Regular" panose="02010800040101010101" charset="-122"/>
                        </a:rPr>
                        <a:t>年</a:t>
                      </a:r>
                      <a:r>
                        <a:rPr lang="zh-CN" altLang="en-US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Songti SC Bold" panose="02010800040101010101" charset="-122"/>
                          <a:ea typeface="Songti SC Bold" panose="02010800040101010101" charset="-122"/>
                          <a:cs typeface="Songti SC Regular" panose="02010800040101010101" charset="-122"/>
                        </a:rPr>
                        <a:t>就业</a:t>
                      </a:r>
                      <a:r>
                        <a:rPr lang="zh-CN" altLang="en-US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Songti SC Regular" panose="02010800040101010101" charset="-122"/>
                          <a:ea typeface="Songti SC Regular" panose="02010800040101010101" charset="-122"/>
                          <a:cs typeface="Songti SC Regular" panose="02010800040101010101" charset="-122"/>
                        </a:rPr>
                        <a:t>单位示例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b="1" dirty="0">
                          <a:solidFill>
                            <a:srgbClr val="FF0000"/>
                          </a:solidFill>
                          <a:latin typeface="Songti SC Regular" panose="02010800040101010101" charset="-122"/>
                          <a:ea typeface="Songti SC Regular" panose="02010800040101010101" charset="-122"/>
                        </a:rPr>
                        <a:t>头部互联网企业：</a:t>
                      </a:r>
                      <a:endParaRPr lang="en-US" altLang="zh-CN" sz="1400" b="1" dirty="0">
                        <a:solidFill>
                          <a:srgbClr val="FF0000"/>
                        </a:solidFill>
                        <a:latin typeface="Songti SC Regular" panose="02010800040101010101" charset="-122"/>
                        <a:ea typeface="Songti SC Regular" panose="02010800040101010101" charset="-122"/>
                      </a:endParaRPr>
                    </a:p>
                    <a:p>
                      <a:pPr indent="0" algn="l" fontAlgn="auto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Songti SC Regular" panose="02010800040101010101" charset="-122"/>
                          <a:ea typeface="Songti SC Regular" panose="02010800040101010101" charset="-122"/>
                        </a:rPr>
                        <a:t>字节跳动、腾讯、华为、美团、小米、京东、快手、今日头条、中国联通、新浪等；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424AE-C733-EC80-6128-A9387EB0E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6A4CD5B-2219-F99A-1DF6-73265EECB44A}"/>
              </a:ext>
            </a:extLst>
          </p:cNvPr>
          <p:cNvSpPr/>
          <p:nvPr/>
        </p:nvSpPr>
        <p:spPr>
          <a:xfrm>
            <a:off x="0" y="0"/>
            <a:ext cx="9144001" cy="14911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汉仪旗黑-50S"/>
            </a:endParaRP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01E3E118-75CB-F714-A4E1-88A33335745A}"/>
              </a:ext>
            </a:extLst>
          </p:cNvPr>
          <p:cNvGrpSpPr/>
          <p:nvPr/>
        </p:nvGrpSpPr>
        <p:grpSpPr>
          <a:xfrm>
            <a:off x="8708572" y="226405"/>
            <a:ext cx="206828" cy="123371"/>
            <a:chOff x="6709229" y="856343"/>
            <a:chExt cx="232229" cy="58057"/>
          </a:xfrm>
        </p:grpSpPr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97B144CA-0F3B-27B1-29AD-B9EED0FBCF69}"/>
                </a:ext>
              </a:extLst>
            </p:cNvPr>
            <p:cNvCxnSpPr/>
            <p:nvPr/>
          </p:nvCxnSpPr>
          <p:spPr>
            <a:xfrm>
              <a:off x="6709229" y="856343"/>
              <a:ext cx="23222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173B4D16-3D25-8BFF-7727-A8E874D86C80}"/>
                </a:ext>
              </a:extLst>
            </p:cNvPr>
            <p:cNvCxnSpPr/>
            <p:nvPr/>
          </p:nvCxnSpPr>
          <p:spPr>
            <a:xfrm>
              <a:off x="6709229" y="885372"/>
              <a:ext cx="23222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DD2B63E0-C84C-49FA-16DC-E7782B83E91D}"/>
                </a:ext>
              </a:extLst>
            </p:cNvPr>
            <p:cNvCxnSpPr/>
            <p:nvPr/>
          </p:nvCxnSpPr>
          <p:spPr>
            <a:xfrm>
              <a:off x="6709229" y="914400"/>
              <a:ext cx="23222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EB9227BA-9607-A8B6-331C-C6F35DE22306}"/>
              </a:ext>
            </a:extLst>
          </p:cNvPr>
          <p:cNvGrpSpPr/>
          <p:nvPr/>
        </p:nvGrpSpPr>
        <p:grpSpPr>
          <a:xfrm>
            <a:off x="3814333" y="838251"/>
            <a:ext cx="1515335" cy="1515335"/>
            <a:chOff x="3738489" y="766689"/>
            <a:chExt cx="1667021" cy="1667021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67137E43-B44F-5289-3B86-A023A2BABF5D}"/>
                </a:ext>
              </a:extLst>
            </p:cNvPr>
            <p:cNvSpPr/>
            <p:nvPr/>
          </p:nvSpPr>
          <p:spPr>
            <a:xfrm>
              <a:off x="3738489" y="766689"/>
              <a:ext cx="1667021" cy="1667021"/>
            </a:xfrm>
            <a:prstGeom prst="ellipse">
              <a:avLst/>
            </a:prstGeom>
            <a:ln w="57150">
              <a:solidFill>
                <a:srgbClr val="EEF2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3" name="文本框 122">
              <a:extLst>
                <a:ext uri="{FF2B5EF4-FFF2-40B4-BE49-F238E27FC236}">
                  <a16:creationId xmlns:a16="http://schemas.microsoft.com/office/drawing/2014/main" id="{99123C89-C6BC-2CCE-5DA2-5BBFDEC61EE9}"/>
                </a:ext>
              </a:extLst>
            </p:cNvPr>
            <p:cNvSpPr txBox="1"/>
            <p:nvPr/>
          </p:nvSpPr>
          <p:spPr>
            <a:xfrm>
              <a:off x="3863441" y="1092368"/>
              <a:ext cx="141711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汉仪旗黑-50S"/>
                </a:rPr>
                <a:t>04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汉仪旗黑-50S"/>
              </a:endParaRPr>
            </a:p>
          </p:txBody>
        </p:sp>
      </p:grpSp>
      <p:sp>
        <p:nvSpPr>
          <p:cNvPr id="124" name="矩形 123">
            <a:extLst>
              <a:ext uri="{FF2B5EF4-FFF2-40B4-BE49-F238E27FC236}">
                <a16:creationId xmlns:a16="http://schemas.microsoft.com/office/drawing/2014/main" id="{24ABA090-2C47-9765-08AF-EF468A0655EB}"/>
              </a:ext>
            </a:extLst>
          </p:cNvPr>
          <p:cNvSpPr/>
          <p:nvPr/>
        </p:nvSpPr>
        <p:spPr bwMode="auto">
          <a:xfrm>
            <a:off x="2245359" y="2407560"/>
            <a:ext cx="465328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kern="100" dirty="0">
                <a:solidFill>
                  <a:schemeClr val="accent1"/>
                </a:solidFill>
                <a:latin typeface="思源宋体 CN Heavy" pitchFamily="18" charset="-122"/>
                <a:ea typeface="思源宋体 CN Heavy" pitchFamily="18" charset="-122"/>
                <a:sym typeface="汉仪旗黑-50S"/>
              </a:rPr>
              <a:t>2026</a:t>
            </a:r>
            <a:r>
              <a:rPr lang="zh-CN" altLang="en-US" sz="3600" kern="100" dirty="0">
                <a:solidFill>
                  <a:schemeClr val="accent1"/>
                </a:solidFill>
                <a:latin typeface="思源宋体 CN Heavy" pitchFamily="18" charset="-122"/>
                <a:ea typeface="思源宋体 CN Heavy" pitchFamily="18" charset="-122"/>
                <a:sym typeface="汉仪旗黑-50S"/>
              </a:rPr>
              <a:t>招生专业介绍</a:t>
            </a:r>
            <a:endParaRPr lang="en-US" altLang="zh-CN" sz="3600" kern="100" dirty="0">
              <a:solidFill>
                <a:schemeClr val="accent1"/>
              </a:solidFill>
              <a:latin typeface="思源宋体 CN Heavy" pitchFamily="18" charset="-122"/>
              <a:ea typeface="思源宋体 CN Heavy" pitchFamily="18" charset="-122"/>
              <a:sym typeface="汉仪旗黑-50S"/>
            </a:endParaRPr>
          </a:p>
          <a:p>
            <a:pPr algn="ctr"/>
            <a:endParaRPr lang="en-US" altLang="zh-CN" sz="2800" kern="100" dirty="0">
              <a:solidFill>
                <a:schemeClr val="accent1"/>
              </a:solidFill>
              <a:latin typeface="思源宋体 CN Heavy" pitchFamily="18" charset="-122"/>
              <a:ea typeface="思源宋体 CN Heavy" pitchFamily="18" charset="-122"/>
              <a:sym typeface="汉仪旗黑-50S"/>
            </a:endParaRPr>
          </a:p>
          <a:p>
            <a:pPr algn="ctr"/>
            <a:r>
              <a:rPr lang="zh-CN" altLang="en-US" sz="2800" b="1" kern="100" dirty="0">
                <a:solidFill>
                  <a:schemeClr val="accent1"/>
                </a:solidFill>
                <a:latin typeface="思源宋体 CN Heavy" pitchFamily="18" charset="-122"/>
                <a:ea typeface="思源宋体 CN Heavy" pitchFamily="18" charset="-122"/>
                <a:sym typeface="汉仪旗黑-50S"/>
              </a:rPr>
              <a:t>英语</a:t>
            </a:r>
            <a:endParaRPr lang="en-US" altLang="zh-CN" sz="2800" b="1" kern="100" dirty="0">
              <a:solidFill>
                <a:schemeClr val="accent1"/>
              </a:solidFill>
              <a:latin typeface="思源宋体 CN Heavy" pitchFamily="18" charset="-122"/>
              <a:ea typeface="思源宋体 CN Heavy" pitchFamily="18" charset="-122"/>
              <a:sym typeface="汉仪旗黑-50S"/>
            </a:endParaRPr>
          </a:p>
          <a:p>
            <a:pPr algn="ctr"/>
            <a:r>
              <a:rPr lang="zh-CN" altLang="en-US" sz="2800" b="1" kern="100" dirty="0">
                <a:solidFill>
                  <a:schemeClr val="accent1"/>
                </a:solidFill>
                <a:latin typeface="思源宋体 CN Heavy" pitchFamily="18" charset="-122"/>
                <a:ea typeface="思源宋体 CN Heavy" pitchFamily="18" charset="-122"/>
                <a:sym typeface="汉仪旗黑-50S"/>
              </a:rPr>
              <a:t>（数智语言）</a:t>
            </a:r>
            <a:endParaRPr lang="zh-CN" altLang="en-US" sz="4400" kern="100" dirty="0">
              <a:solidFill>
                <a:schemeClr val="accent1"/>
              </a:solidFill>
              <a:latin typeface="思源宋体 CN Heavy" pitchFamily="18" charset="-122"/>
              <a:ea typeface="思源宋体 CN Heavy" pitchFamily="18" charset="-122"/>
              <a:sym typeface="汉仪旗黑-50S"/>
            </a:endParaRPr>
          </a:p>
          <a:p>
            <a:pPr algn="ctr"/>
            <a:endParaRPr lang="zh-CN" altLang="en-US" sz="4400" kern="100" dirty="0">
              <a:solidFill>
                <a:schemeClr val="accent1"/>
              </a:solidFill>
              <a:latin typeface="思源宋体 CN Heavy" pitchFamily="18" charset="-122"/>
              <a:ea typeface="思源宋体 CN Heavy" pitchFamily="18" charset="-122"/>
              <a:sym typeface="汉仪旗黑-50S"/>
            </a:endParaRP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40524A44-AC16-66E5-49CD-0D93A22FBF88}"/>
              </a:ext>
            </a:extLst>
          </p:cNvPr>
          <p:cNvSpPr/>
          <p:nvPr/>
        </p:nvSpPr>
        <p:spPr>
          <a:xfrm>
            <a:off x="6986270" y="169198"/>
            <a:ext cx="1722120" cy="252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05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0S" panose="00020600040101010101" charset="-122"/>
                <a:sym typeface="汉仪旗黑-50S"/>
              </a:rPr>
              <a:t>饮 水 思 源      爱 国 荣 校</a:t>
            </a:r>
          </a:p>
        </p:txBody>
      </p:sp>
      <p:pic>
        <p:nvPicPr>
          <p:cNvPr id="6" name="图片占位符 5" descr="e1e5b2e9-ad9f-4c75-9471-db340264e94a">
            <a:extLst>
              <a:ext uri="{FF2B5EF4-FFF2-40B4-BE49-F238E27FC236}">
                <a16:creationId xmlns:a16="http://schemas.microsoft.com/office/drawing/2014/main" id="{CF4D7C5D-050F-5A1E-7B7D-7DF7C2B1B814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7039610" y="472440"/>
            <a:ext cx="1283335" cy="661670"/>
          </a:xfrm>
          <a:prstGeom prst="rect">
            <a:avLst/>
          </a:prstGeom>
        </p:spPr>
      </p:pic>
      <p:pic>
        <p:nvPicPr>
          <p:cNvPr id="12" name="图片占位符 12" descr="4f618d73-2c01-4a2f-a8a4-7c2c53bf0c3d">
            <a:extLst>
              <a:ext uri="{FF2B5EF4-FFF2-40B4-BE49-F238E27FC236}">
                <a16:creationId xmlns:a16="http://schemas.microsoft.com/office/drawing/2014/main" id="{B277206B-77E2-CD1F-93A1-CF296AC838B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8316595" y="496570"/>
            <a:ext cx="841375" cy="576580"/>
          </a:xfrm>
          <a:prstGeom prst="rect">
            <a:avLst/>
          </a:prstGeom>
        </p:spPr>
      </p:pic>
      <p:pic>
        <p:nvPicPr>
          <p:cNvPr id="8" name="图片 7" descr="反白稿校标组合-3">
            <a:extLst>
              <a:ext uri="{FF2B5EF4-FFF2-40B4-BE49-F238E27FC236}">
                <a16:creationId xmlns:a16="http://schemas.microsoft.com/office/drawing/2014/main" id="{A024CD84-78ED-9DE2-586B-C1D5364D2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95" y="283210"/>
            <a:ext cx="163957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0150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/>
        </p:nvSpPr>
        <p:spPr>
          <a:xfrm>
            <a:off x="0" y="-1"/>
            <a:ext cx="9144001" cy="5588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汉仪旗黑-50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708572" y="235295"/>
            <a:ext cx="206828" cy="123371"/>
            <a:chOff x="6709229" y="856343"/>
            <a:chExt cx="232229" cy="58057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6709229" y="856343"/>
              <a:ext cx="23222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6709229" y="885372"/>
              <a:ext cx="23222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6709229" y="914400"/>
              <a:ext cx="23222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矩形: 圆角 16"/>
          <p:cNvSpPr/>
          <p:nvPr>
            <p:custDataLst>
              <p:tags r:id="rId1"/>
            </p:custDataLst>
          </p:nvPr>
        </p:nvSpPr>
        <p:spPr>
          <a:xfrm>
            <a:off x="389471" y="1526340"/>
            <a:ext cx="4036649" cy="2991416"/>
          </a:xfrm>
          <a:prstGeom prst="roundRect">
            <a:avLst>
              <a:gd name="adj" fmla="val 3425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8" name="矩形: 圆角 17"/>
          <p:cNvSpPr/>
          <p:nvPr>
            <p:custDataLst>
              <p:tags r:id="rId2"/>
            </p:custDataLst>
          </p:nvPr>
        </p:nvSpPr>
        <p:spPr>
          <a:xfrm>
            <a:off x="4743141" y="1526340"/>
            <a:ext cx="4036649" cy="2991416"/>
          </a:xfrm>
          <a:prstGeom prst="roundRect">
            <a:avLst>
              <a:gd name="adj" fmla="val 3425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381063" y="1033027"/>
            <a:ext cx="4045057" cy="643180"/>
          </a:xfrm>
          <a:prstGeom prst="roundRect">
            <a:avLst>
              <a:gd name="adj" fmla="val 1556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旗黑-50S" panose="00020600040101010101" charset="-122"/>
              </a:rPr>
              <a:t>专业实力</a:t>
            </a:r>
          </a:p>
        </p:txBody>
      </p:sp>
      <p:sp>
        <p:nvSpPr>
          <p:cNvPr id="22" name="矩形: 圆角 21"/>
          <p:cNvSpPr/>
          <p:nvPr/>
        </p:nvSpPr>
        <p:spPr>
          <a:xfrm>
            <a:off x="4743141" y="1023160"/>
            <a:ext cx="4045057" cy="643180"/>
          </a:xfrm>
          <a:prstGeom prst="roundRect">
            <a:avLst>
              <a:gd name="adj" fmla="val 1556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旗黑-50S" panose="00020600040101010101" charset="-122"/>
              </a:rPr>
              <a:t>培养目标和特色</a:t>
            </a:r>
          </a:p>
        </p:txBody>
      </p:sp>
      <p:sp>
        <p:nvSpPr>
          <p:cNvPr id="27" name="矩形 26"/>
          <p:cNvSpPr/>
          <p:nvPr/>
        </p:nvSpPr>
        <p:spPr>
          <a:xfrm>
            <a:off x="-561975" y="1716506"/>
            <a:ext cx="4888230" cy="27367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1085850" lvl="2" indent="-1714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  <a:sym typeface="+mn-ea"/>
              </a:rPr>
              <a:t>国家级一流</a:t>
            </a:r>
            <a:r>
              <a:rPr lang="zh-CN" altLang="en-US" sz="1200" b="1" dirty="0">
                <a:solidFill>
                  <a:srgbClr val="FF0000"/>
                </a:solidFill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  <a:sym typeface="+mn-ea"/>
              </a:rPr>
              <a:t>本科专业</a:t>
            </a:r>
            <a:r>
              <a:rPr lang="zh-CN" altLang="en-US" sz="1200" dirty="0"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建设点</a:t>
            </a:r>
            <a:r>
              <a:rPr lang="en-US" altLang="zh-CN" sz="1200" dirty="0"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、</a:t>
            </a:r>
            <a:r>
              <a:rPr lang="zh-CN" altLang="en-US" sz="1200" dirty="0"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软科中国大学专业排名</a:t>
            </a:r>
            <a:r>
              <a:rPr lang="zh-CN" altLang="en-US" sz="1200" b="1" dirty="0">
                <a:solidFill>
                  <a:srgbClr val="FF0000"/>
                </a:solidFill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  <a:sym typeface="+mn-ea"/>
              </a:rPr>
              <a:t>全国</a:t>
            </a:r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  <a:sym typeface="+mn-ea"/>
              </a:rPr>
              <a:t>A</a:t>
            </a:r>
            <a:r>
              <a:rPr lang="zh-CN" altLang="en-US" sz="1200" b="1" dirty="0">
                <a:solidFill>
                  <a:srgbClr val="FF0000"/>
                </a:solidFill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  <a:sym typeface="+mn-ea"/>
              </a:rPr>
              <a:t>类专业</a:t>
            </a:r>
            <a:r>
              <a:rPr lang="zh-CN" altLang="en-US" sz="1200" b="1" dirty="0"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  <a:sym typeface="+mn-ea"/>
              </a:rPr>
              <a:t>；</a:t>
            </a:r>
            <a:endParaRPr lang="zh-CN" altLang="en-US" sz="1200" dirty="0">
              <a:latin typeface="Songti SC" panose="02010800040101010101" charset="-122"/>
              <a:ea typeface="Songti SC" panose="02010800040101010101" charset="-122"/>
              <a:cs typeface="Songti SC" panose="02010800040101010101" charset="-122"/>
            </a:endParaRPr>
          </a:p>
          <a:p>
            <a:pPr marL="1085850" lvl="2" indent="-1714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zh-CN" sz="1200" dirty="0">
                <a:ea typeface="Songti SC" panose="02010800040101010101"/>
                <a:sym typeface="+mn-ea"/>
              </a:rPr>
              <a:t>教授</a:t>
            </a:r>
            <a:r>
              <a:rPr lang="en-US" altLang="zh-CN" sz="1200" dirty="0">
                <a:ea typeface="Songti SC" panose="02010800040101010101"/>
                <a:sym typeface="+mn-ea"/>
              </a:rPr>
              <a:t>10</a:t>
            </a:r>
            <a:r>
              <a:rPr lang="zh-CN" altLang="zh-CN" sz="1200" dirty="0">
                <a:ea typeface="Songti SC" panose="02010800040101010101"/>
                <a:sym typeface="+mn-ea"/>
              </a:rPr>
              <a:t>人，高级职称占比</a:t>
            </a:r>
            <a:r>
              <a:rPr lang="en-US" altLang="zh-CN" sz="1200" dirty="0">
                <a:ea typeface="Songti SC" panose="02010800040101010101"/>
                <a:sym typeface="+mn-ea"/>
              </a:rPr>
              <a:t>89%</a:t>
            </a:r>
            <a:r>
              <a:rPr lang="zh-CN" altLang="en-US" sz="1200" dirty="0">
                <a:ea typeface="Songti SC" panose="02010800040101010101"/>
                <a:sym typeface="+mn-ea"/>
              </a:rPr>
              <a:t>；</a:t>
            </a:r>
            <a:r>
              <a:rPr lang="zh-CN" altLang="en-US" sz="1200" dirty="0"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具有</a:t>
            </a:r>
            <a:r>
              <a:rPr lang="zh-CN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ngti SC Bold" panose="02010800040101010101" charset="-122"/>
                <a:ea typeface="Songti SC Bold" panose="02010800040101010101" charset="-122"/>
                <a:cs typeface="Songti SC" panose="02010800040101010101" charset="-122"/>
                <a:sym typeface="+mn-ea"/>
              </a:rPr>
              <a:t>本、硕、博</a:t>
            </a:r>
            <a:r>
              <a:rPr lang="zh-CN" altLang="en-US" sz="1200" dirty="0"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完整的人才培养体系。</a:t>
            </a:r>
            <a:endParaRPr lang="zh-CN" altLang="en-US" sz="1200" dirty="0">
              <a:latin typeface="Songti SC" panose="02010800040101010101" charset="-122"/>
              <a:ea typeface="Songti SC" panose="02010800040101010101" charset="-122"/>
              <a:cs typeface="Songti SC" panose="02010800040101010101" charset="-122"/>
            </a:endParaRPr>
          </a:p>
          <a:p>
            <a:pPr marL="1085850" lvl="2" indent="-1714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坚持</a:t>
            </a:r>
            <a:r>
              <a:rPr lang="zh-CN" altLang="en-US" sz="1200" b="1" dirty="0">
                <a:solidFill>
                  <a:srgbClr val="FF0000"/>
                </a:solidFill>
                <a:latin typeface="Songti SC Bold" panose="02010800040101010101" charset="-122"/>
                <a:ea typeface="Songti SC Bold" panose="02010800040101010101" charset="-122"/>
                <a:cs typeface="Songti SC" panose="02010800040101010101" charset="-122"/>
                <a:sym typeface="+mn-ea"/>
              </a:rPr>
              <a:t>重技术、厚基础、宽口径</a:t>
            </a:r>
            <a:r>
              <a:rPr lang="zh-CN" altLang="en-US" sz="1200" dirty="0"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培养模式，课程对标国家</a:t>
            </a:r>
            <a:r>
              <a:rPr lang="en-US" altLang="zh-CN" sz="1200" dirty="0"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“</a:t>
            </a:r>
            <a:r>
              <a:rPr lang="zh-CN" altLang="en-US" sz="1200" dirty="0"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四新</a:t>
            </a:r>
            <a:r>
              <a:rPr lang="en-US" altLang="zh-CN" sz="1200" dirty="0"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”</a:t>
            </a:r>
            <a:r>
              <a:rPr lang="zh-CN" altLang="en-US" sz="1200" dirty="0"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建设对人工智能时代复合型语言人才的需求，突出</a:t>
            </a:r>
            <a:r>
              <a:rPr lang="zh-CN" altLang="en-US" sz="1200" b="1" dirty="0">
                <a:solidFill>
                  <a:srgbClr val="FF0000"/>
                </a:solidFill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语言处理和分析能力、</a:t>
            </a:r>
            <a:r>
              <a:rPr lang="zh-CN" altLang="en-US" sz="1200" b="1" dirty="0">
                <a:solidFill>
                  <a:srgbClr val="FF0000"/>
                </a:solidFill>
                <a:latin typeface="Songti SC Bold" panose="02010800040101010101" charset="-122"/>
                <a:ea typeface="Songti SC Bold" panose="02010800040101010101" charset="-122"/>
                <a:cs typeface="Songti SC" panose="02010800040101010101" charset="-122"/>
                <a:sym typeface="+mn-ea"/>
              </a:rPr>
              <a:t>国际交流能力、跨学科融通力</a:t>
            </a:r>
            <a:r>
              <a:rPr lang="zh-CN" altLang="en-US" sz="1200" dirty="0"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的培养，坚持能力培养和专业知识建构并举，</a:t>
            </a:r>
            <a:r>
              <a:rPr lang="zh-CN" altLang="en-US" sz="1200" b="1" dirty="0">
                <a:solidFill>
                  <a:srgbClr val="FF0000"/>
                </a:solidFill>
                <a:latin typeface="Songti SC Bold" panose="02010800040101010101" charset="-122"/>
                <a:ea typeface="Songti SC Bold" panose="02010800040101010101" charset="-122"/>
                <a:cs typeface="Songti SC" panose="02010800040101010101" charset="-122"/>
                <a:sym typeface="+mn-ea"/>
              </a:rPr>
              <a:t>毕业生深造率高</a:t>
            </a:r>
            <a:r>
              <a:rPr lang="zh-CN" altLang="en-US" sz="1200" dirty="0"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且覆盖</a:t>
            </a:r>
            <a:r>
              <a:rPr lang="zh-CN" altLang="en-US" sz="1200" dirty="0">
                <a:latin typeface="Songti SC Bold" panose="02010800040101010101" charset="-122"/>
                <a:ea typeface="Songti SC Bold" panose="02010800040101010101" charset="-122"/>
                <a:cs typeface="Songti SC" panose="02010800040101010101" charset="-122"/>
                <a:sym typeface="+mn-ea"/>
              </a:rPr>
              <a:t>国内外顶尖高校</a:t>
            </a:r>
            <a:r>
              <a:rPr lang="zh-CN" altLang="en-US" sz="1200" dirty="0"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，</a:t>
            </a:r>
            <a:r>
              <a:rPr lang="zh-CN" altLang="en-US" sz="1200" dirty="0">
                <a:latin typeface="Songti SC Bold" panose="02010800040101010101" charset="-122"/>
                <a:ea typeface="Songti SC Bold" panose="02010800040101010101" charset="-122"/>
                <a:cs typeface="Songti SC" panose="02010800040101010101" charset="-122"/>
                <a:sym typeface="+mn-ea"/>
              </a:rPr>
              <a:t>从业口径宽、发展潜力大</a:t>
            </a:r>
            <a:r>
              <a:rPr lang="zh-CN" altLang="en-US" sz="1200" dirty="0"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。</a:t>
            </a:r>
            <a:endParaRPr lang="zh-CN" altLang="en-US" sz="12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869756" y="1770447"/>
            <a:ext cx="4772660" cy="23933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1085850" lvl="2" indent="-1714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构建</a:t>
            </a:r>
            <a:r>
              <a:rPr lang="zh-CN" altLang="en-US" sz="1200" b="1" dirty="0"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  <a:sym typeface="+mn-ea"/>
              </a:rPr>
              <a:t>“</a:t>
            </a:r>
            <a:r>
              <a:rPr lang="zh-CN" altLang="en-US" sz="1200" b="1" dirty="0">
                <a:solidFill>
                  <a:srgbClr val="FF0000"/>
                </a:solidFill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  <a:sym typeface="+mn-ea"/>
              </a:rPr>
              <a:t>语言智能学科交叉+导师个性化科研训练”</a:t>
            </a:r>
            <a:r>
              <a:rPr lang="zh-CN" altLang="en-US" sz="1200" dirty="0"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一体化培养体系；</a:t>
            </a:r>
            <a:endParaRPr lang="en-US" altLang="zh-CN" sz="1200" dirty="0">
              <a:latin typeface="Songti SC" panose="02010800040101010101" charset="-122"/>
              <a:ea typeface="Songti SC" panose="02010800040101010101" charset="-122"/>
              <a:cs typeface="Songti SC" panose="02010800040101010101" charset="-122"/>
            </a:endParaRPr>
          </a:p>
          <a:p>
            <a:pPr marL="1085850" lvl="2" indent="-1714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培养德才兼备，具备扎实的语言高级</a:t>
            </a:r>
            <a:r>
              <a:rPr lang="zh-CN" altLang="en-US" sz="1200" b="1" dirty="0">
                <a:solidFill>
                  <a:srgbClr val="FF0000"/>
                </a:solidFill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应用能力</a:t>
            </a:r>
            <a:r>
              <a:rPr lang="zh-CN" altLang="en-US" sz="1200" dirty="0"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及语言科学</a:t>
            </a:r>
            <a:r>
              <a:rPr lang="zh-CN" altLang="en-US" sz="1200" b="1" dirty="0">
                <a:solidFill>
                  <a:srgbClr val="FF0000"/>
                </a:solidFill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理论基础</a:t>
            </a:r>
            <a:r>
              <a:rPr lang="zh-CN" altLang="en-US" sz="1200" dirty="0"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，掌握</a:t>
            </a:r>
            <a:r>
              <a:rPr lang="zh-CN" altLang="en-US" sz="1200" b="1" dirty="0">
                <a:solidFill>
                  <a:srgbClr val="FF0000"/>
                </a:solidFill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自然语言处理</a:t>
            </a:r>
            <a:r>
              <a:rPr lang="zh-CN" altLang="en-US" sz="1200" dirty="0">
                <a:solidFill>
                  <a:srgbClr val="FF0000"/>
                </a:solidFill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、</a:t>
            </a:r>
            <a:r>
              <a:rPr lang="zh-CN" altLang="en-US" sz="1200" b="1" dirty="0">
                <a:solidFill>
                  <a:srgbClr val="FF0000"/>
                </a:solidFill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语料库搭建及分析、数据挖掘、大语言模型与智能翻译</a:t>
            </a:r>
            <a:r>
              <a:rPr lang="zh-CN" altLang="en-US" sz="1200" dirty="0"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等智能技术，能从事</a:t>
            </a:r>
            <a:r>
              <a:rPr lang="zh-CN" altLang="en-US" sz="1200" b="1" dirty="0">
                <a:solidFill>
                  <a:srgbClr val="FF0000"/>
                </a:solidFill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跨语言信息处理、智能语言服务、人机协同</a:t>
            </a:r>
            <a:r>
              <a:rPr lang="zh-CN" altLang="en-US" sz="1200" dirty="0"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等国家急需的技术赋能语言战略领域工作的国际化、创新型复合人才。</a:t>
            </a:r>
            <a:endParaRPr lang="zh-CN" altLang="en-US" sz="12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反白稿校标组合-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95" y="101600"/>
            <a:ext cx="1639570" cy="4127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969110" y="77787"/>
            <a:ext cx="3739461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英语（数智语言）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/>
        </p:nvSpPr>
        <p:spPr>
          <a:xfrm rot="11700000">
            <a:off x="2646045" y="965200"/>
            <a:ext cx="3148330" cy="3387725"/>
          </a:xfrm>
          <a:prstGeom prst="ellipse">
            <a:avLst/>
          </a:prstGeom>
          <a:noFill/>
          <a:ln w="12700" cap="rnd">
            <a:gradFill>
              <a:gsLst>
                <a:gs pos="0">
                  <a:srgbClr val="138CF7">
                    <a:alpha val="39000"/>
                  </a:srgbClr>
                </a:gs>
                <a:gs pos="65000">
                  <a:srgbClr val="138CF7">
                    <a:alpha val="0"/>
                  </a:srgbClr>
                </a:gs>
              </a:gsLst>
              <a:lin ang="5400000" scaled="1"/>
            </a:gra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0" y="-1"/>
            <a:ext cx="9144001" cy="5588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汉仪旗黑-50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708572" y="235295"/>
            <a:ext cx="206828" cy="123371"/>
            <a:chOff x="6709229" y="856343"/>
            <a:chExt cx="232229" cy="58057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6709229" y="856343"/>
              <a:ext cx="23222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6709229" y="885372"/>
              <a:ext cx="23222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6709229" y="914400"/>
              <a:ext cx="23222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椭圆 18"/>
          <p:cNvSpPr/>
          <p:nvPr/>
        </p:nvSpPr>
        <p:spPr>
          <a:xfrm>
            <a:off x="3740150" y="1721496"/>
            <a:ext cx="1663700" cy="166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509146" y="1490492"/>
            <a:ext cx="2125709" cy="2125709"/>
          </a:xfrm>
          <a:prstGeom prst="ellipse">
            <a:avLst/>
          </a:prstGeom>
          <a:noFill/>
          <a:ln w="12700" cap="rnd">
            <a:gradFill>
              <a:gsLst>
                <a:gs pos="0">
                  <a:srgbClr val="138CF7">
                    <a:alpha val="39000"/>
                  </a:srgbClr>
                </a:gs>
                <a:gs pos="65000">
                  <a:srgbClr val="138CF7">
                    <a:alpha val="0"/>
                  </a:srgbClr>
                </a:gs>
              </a:gsLst>
              <a:lin ang="5400000" scaled="1"/>
            </a:gra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弧形 20"/>
          <p:cNvSpPr/>
          <p:nvPr/>
        </p:nvSpPr>
        <p:spPr>
          <a:xfrm>
            <a:off x="3515868" y="1497214"/>
            <a:ext cx="2112264" cy="2112264"/>
          </a:xfrm>
          <a:prstGeom prst="arc">
            <a:avLst>
              <a:gd name="adj1" fmla="val 21192328"/>
              <a:gd name="adj2" fmla="val 13412766"/>
            </a:avLst>
          </a:prstGeom>
          <a:ln w="25400">
            <a:gradFill flip="none" rotWithShape="1">
              <a:gsLst>
                <a:gs pos="46000">
                  <a:schemeClr val="accent1"/>
                </a:gs>
                <a:gs pos="97000">
                  <a:schemeClr val="accent1">
                    <a:alpha val="0"/>
                  </a:schemeClr>
                </a:gs>
              </a:gsLst>
              <a:lin ang="0" scaled="1"/>
            </a:gradFill>
          </a:ln>
          <a:effectLst>
            <a:outerShdw blurRad="63500" algn="ctr" rotWithShape="0">
              <a:schemeClr val="accent1">
                <a:alpha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1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椭圆 22"/>
          <p:cNvSpPr/>
          <p:nvPr/>
        </p:nvSpPr>
        <p:spPr>
          <a:xfrm flipV="1">
            <a:off x="3768488" y="1788848"/>
            <a:ext cx="95619" cy="9561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Oval 350"/>
          <p:cNvSpPr>
            <a:spLocks noChangeArrowheads="1"/>
          </p:cNvSpPr>
          <p:nvPr/>
        </p:nvSpPr>
        <p:spPr bwMode="auto">
          <a:xfrm>
            <a:off x="5608551" y="1044831"/>
            <a:ext cx="248628" cy="245985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alpha val="0"/>
                </a:schemeClr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>
            <a:softEdge rad="76200"/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Oval 350"/>
          <p:cNvSpPr>
            <a:spLocks noChangeArrowheads="1"/>
          </p:cNvSpPr>
          <p:nvPr/>
        </p:nvSpPr>
        <p:spPr bwMode="auto">
          <a:xfrm>
            <a:off x="5319428" y="3456154"/>
            <a:ext cx="496725" cy="491442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alpha val="0"/>
                </a:schemeClr>
              </a:gs>
              <a:gs pos="0">
                <a:schemeClr val="accent1">
                  <a:alpha val="30000"/>
                </a:schemeClr>
              </a:gs>
            </a:gsLst>
            <a:lin ang="2700000" scaled="1"/>
          </a:gradFill>
          <a:ln>
            <a:noFill/>
          </a:ln>
          <a:effectLst>
            <a:softEdge rad="63500"/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Oval 350"/>
          <p:cNvSpPr>
            <a:spLocks noChangeArrowheads="1"/>
          </p:cNvSpPr>
          <p:nvPr/>
        </p:nvSpPr>
        <p:spPr bwMode="auto">
          <a:xfrm>
            <a:off x="3541038" y="3556945"/>
            <a:ext cx="270180" cy="267308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4000"/>
                </a:schemeClr>
              </a:gs>
            </a:gsLst>
            <a:lin ang="13500000" scaled="1"/>
          </a:gradFill>
          <a:ln>
            <a:noFill/>
          </a:ln>
          <a:effectLst>
            <a:softEdge rad="0"/>
          </a:effectLst>
        </p:spPr>
        <p:txBody>
          <a:bodyPr vert="horz" wrap="square" lIns="68580" tIns="34290" rIns="68580" bIns="34290" numCol="1" anchor="t" anchorCtr="0" compatLnSpc="1"/>
          <a:lstStyle/>
          <a:p>
            <a:pPr>
              <a:defRPr/>
            </a:pP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718561" y="2045755"/>
            <a:ext cx="1706880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英语</a:t>
            </a: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（数智语言）</a:t>
            </a: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核心课程</a:t>
            </a:r>
          </a:p>
        </p:txBody>
      </p:sp>
      <p:sp>
        <p:nvSpPr>
          <p:cNvPr id="2" name="椭圆 1"/>
          <p:cNvSpPr/>
          <p:nvPr/>
        </p:nvSpPr>
        <p:spPr>
          <a:xfrm>
            <a:off x="2812942" y="1294108"/>
            <a:ext cx="333215" cy="33321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2774196" y="3192650"/>
            <a:ext cx="333215" cy="33321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椭圆 40"/>
          <p:cNvSpPr/>
          <p:nvPr>
            <p:custDataLst>
              <p:tags r:id="rId1"/>
            </p:custDataLst>
          </p:nvPr>
        </p:nvSpPr>
        <p:spPr>
          <a:xfrm>
            <a:off x="5942738" y="1294108"/>
            <a:ext cx="333215" cy="33321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椭圆 41"/>
          <p:cNvSpPr/>
          <p:nvPr>
            <p:custDataLst>
              <p:tags r:id="rId2"/>
            </p:custDataLst>
          </p:nvPr>
        </p:nvSpPr>
        <p:spPr>
          <a:xfrm>
            <a:off x="5989233" y="3231396"/>
            <a:ext cx="333215" cy="33321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>
            <p:custDataLst>
              <p:tags r:id="rId3"/>
            </p:custDataLst>
          </p:nvPr>
        </p:nvSpPr>
        <p:spPr>
          <a:xfrm flipH="1">
            <a:off x="262255" y="1122045"/>
            <a:ext cx="2512060" cy="290004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r">
              <a:lnSpc>
                <a:spcPct val="200000"/>
              </a:lnSpc>
            </a:pPr>
            <a:r>
              <a:rPr lang="zh-CN" altLang="en-US" sz="14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语言智能技术类核心课程</a:t>
            </a:r>
            <a:r>
              <a:rPr lang="zh-CN" altLang="en-US" sz="1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b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语言科学、语言数据量化分析方法、</a:t>
            </a:r>
          </a:p>
          <a:p>
            <a:pPr algn="r">
              <a:lnSpc>
                <a:spcPct val="200000"/>
              </a:lnSpc>
            </a:pPr>
            <a:r>
              <a:rPr lang="zh-CN" alt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语言的计算机处理基础、</a:t>
            </a:r>
            <a:endParaRPr lang="zh-CN" altLang="en-US" sz="12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200000"/>
              </a:lnSpc>
            </a:pPr>
            <a:r>
              <a:rPr lang="zh-CN" alt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语言研究的统计基础、</a:t>
            </a:r>
          </a:p>
          <a:p>
            <a:pPr algn="r">
              <a:lnSpc>
                <a:spcPct val="200000"/>
              </a:lnSpc>
            </a:pPr>
            <a:r>
              <a:rPr lang="zh-CN" alt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人工智能通识基础、</a:t>
            </a:r>
            <a:endParaRPr lang="zh-CN" altLang="en-US" sz="12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200000"/>
              </a:lnSpc>
            </a:pPr>
            <a:r>
              <a:rPr lang="zh-CN" alt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语料库与数据科学、</a:t>
            </a:r>
          </a:p>
          <a:p>
            <a:pPr algn="r">
              <a:lnSpc>
                <a:spcPct val="200000"/>
              </a:lnSpc>
            </a:pPr>
            <a:r>
              <a:rPr lang="zh-CN" alt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计算语言学等</a:t>
            </a:r>
          </a:p>
          <a:p>
            <a:pPr algn="r">
              <a:lnSpc>
                <a:spcPct val="200000"/>
              </a:lnSpc>
            </a:pPr>
            <a:endParaRPr lang="zh-CN" altLang="en-US" sz="12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>
            <p:custDataLst>
              <p:tags r:id="rId4"/>
            </p:custDataLst>
          </p:nvPr>
        </p:nvSpPr>
        <p:spPr>
          <a:xfrm flipH="1">
            <a:off x="6368810" y="838754"/>
            <a:ext cx="2417243" cy="1995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语言高级应用及素养核心课程</a:t>
            </a: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</a:p>
          <a:p>
            <a:pPr algn="l">
              <a:lnSpc>
                <a:spcPct val="200000"/>
              </a:lnSpc>
            </a:pP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数智英语阅读与思辨贯通课程、</a:t>
            </a:r>
          </a:p>
          <a:p>
            <a:pPr algn="l">
              <a:lnSpc>
                <a:spcPct val="200000"/>
              </a:lnSpc>
            </a:pP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区域与国别研究、多模态视听说、</a:t>
            </a:r>
          </a:p>
          <a:p>
            <a:pPr algn="l">
              <a:lnSpc>
                <a:spcPct val="200000"/>
              </a:lnSpc>
            </a:pP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跨文化交际、中华文化英文谈、</a:t>
            </a:r>
          </a:p>
          <a:p>
            <a:pPr algn="l">
              <a:lnSpc>
                <a:spcPct val="200000"/>
              </a:lnSpc>
            </a:pP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国际贸易实务等；</a:t>
            </a:r>
          </a:p>
          <a:p>
            <a:pPr algn="l">
              <a:lnSpc>
                <a:spcPct val="200000"/>
              </a:lnSpc>
            </a:pPr>
            <a:endParaRPr lang="zh-CN" altLang="en-US" sz="105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Freeform 5"/>
          <p:cNvSpPr>
            <a:spLocks noEditPoints="1"/>
          </p:cNvSpPr>
          <p:nvPr/>
        </p:nvSpPr>
        <p:spPr bwMode="auto">
          <a:xfrm>
            <a:off x="2918127" y="1373767"/>
            <a:ext cx="122845" cy="156012"/>
          </a:xfrm>
          <a:custGeom>
            <a:avLst/>
            <a:gdLst>
              <a:gd name="T0" fmla="*/ 613 w 623"/>
              <a:gd name="T1" fmla="*/ 84 h 798"/>
              <a:gd name="T2" fmla="*/ 504 w 623"/>
              <a:gd name="T3" fmla="*/ 10 h 798"/>
              <a:gd name="T4" fmla="*/ 423 w 623"/>
              <a:gd name="T5" fmla="*/ 91 h 798"/>
              <a:gd name="T6" fmla="*/ 224 w 623"/>
              <a:gd name="T7" fmla="*/ 291 h 798"/>
              <a:gd name="T8" fmla="*/ 181 w 623"/>
              <a:gd name="T9" fmla="*/ 283 h 798"/>
              <a:gd name="T10" fmla="*/ 181 w 623"/>
              <a:gd name="T11" fmla="*/ 318 h 798"/>
              <a:gd name="T12" fmla="*/ 132 w 623"/>
              <a:gd name="T13" fmla="*/ 383 h 798"/>
              <a:gd name="T14" fmla="*/ 206 w 623"/>
              <a:gd name="T15" fmla="*/ 492 h 798"/>
              <a:gd name="T16" fmla="*/ 241 w 623"/>
              <a:gd name="T17" fmla="*/ 492 h 798"/>
              <a:gd name="T18" fmla="*/ 305 w 623"/>
              <a:gd name="T19" fmla="*/ 443 h 798"/>
              <a:gd name="T20" fmla="*/ 341 w 623"/>
              <a:gd name="T21" fmla="*/ 408 h 798"/>
              <a:gd name="T22" fmla="*/ 446 w 623"/>
              <a:gd name="T23" fmla="*/ 287 h 798"/>
              <a:gd name="T24" fmla="*/ 496 w 623"/>
              <a:gd name="T25" fmla="*/ 268 h 798"/>
              <a:gd name="T26" fmla="*/ 463 w 623"/>
              <a:gd name="T27" fmla="*/ 550 h 798"/>
              <a:gd name="T28" fmla="*/ 75 w 623"/>
              <a:gd name="T29" fmla="*/ 525 h 798"/>
              <a:gd name="T30" fmla="*/ 75 w 623"/>
              <a:gd name="T31" fmla="*/ 574 h 798"/>
              <a:gd name="T32" fmla="*/ 312 w 623"/>
              <a:gd name="T33" fmla="*/ 574 h 798"/>
              <a:gd name="T34" fmla="*/ 298 w 623"/>
              <a:gd name="T35" fmla="*/ 649 h 798"/>
              <a:gd name="T36" fmla="*/ 0 w 623"/>
              <a:gd name="T37" fmla="*/ 674 h 798"/>
              <a:gd name="T38" fmla="*/ 0 w 623"/>
              <a:gd name="T39" fmla="*/ 773 h 798"/>
              <a:gd name="T40" fmla="*/ 25 w 623"/>
              <a:gd name="T41" fmla="*/ 798 h 798"/>
              <a:gd name="T42" fmla="*/ 596 w 623"/>
              <a:gd name="T43" fmla="*/ 773 h 798"/>
              <a:gd name="T44" fmla="*/ 596 w 623"/>
              <a:gd name="T45" fmla="*/ 674 h 798"/>
              <a:gd name="T46" fmla="*/ 571 w 623"/>
              <a:gd name="T47" fmla="*/ 649 h 798"/>
              <a:gd name="T48" fmla="*/ 497 w 623"/>
              <a:gd name="T49" fmla="*/ 624 h 798"/>
              <a:gd name="T50" fmla="*/ 596 w 623"/>
              <a:gd name="T51" fmla="*/ 395 h 798"/>
              <a:gd name="T52" fmla="*/ 525 w 623"/>
              <a:gd name="T53" fmla="*/ 229 h 798"/>
              <a:gd name="T54" fmla="*/ 613 w 623"/>
              <a:gd name="T55" fmla="*/ 120 h 798"/>
              <a:gd name="T56" fmla="*/ 546 w 623"/>
              <a:gd name="T57" fmla="*/ 748 h 798"/>
              <a:gd name="T58" fmla="*/ 50 w 623"/>
              <a:gd name="T59" fmla="*/ 698 h 798"/>
              <a:gd name="T60" fmla="*/ 348 w 623"/>
              <a:gd name="T61" fmla="*/ 649 h 798"/>
              <a:gd name="T62" fmla="*/ 397 w 623"/>
              <a:gd name="T63" fmla="*/ 574 h 798"/>
              <a:gd name="T64" fmla="*/ 447 w 623"/>
              <a:gd name="T65" fmla="*/ 649 h 798"/>
              <a:gd name="T66" fmla="*/ 522 w 623"/>
              <a:gd name="T67" fmla="*/ 63 h 798"/>
              <a:gd name="T68" fmla="*/ 522 w 623"/>
              <a:gd name="T69" fmla="*/ 141 h 798"/>
              <a:gd name="T70" fmla="*/ 516 w 623"/>
              <a:gd name="T71" fmla="*/ 132 h 798"/>
              <a:gd name="T72" fmla="*/ 488 w 623"/>
              <a:gd name="T73" fmla="*/ 105 h 798"/>
              <a:gd name="T74" fmla="*/ 522 w 623"/>
              <a:gd name="T75" fmla="*/ 63 h 798"/>
              <a:gd name="T76" fmla="*/ 184 w 623"/>
              <a:gd name="T77" fmla="*/ 400 h 798"/>
              <a:gd name="T78" fmla="*/ 263 w 623"/>
              <a:gd name="T79" fmla="*/ 400 h 798"/>
              <a:gd name="T80" fmla="*/ 298 w 623"/>
              <a:gd name="T81" fmla="*/ 365 h 798"/>
              <a:gd name="T82" fmla="*/ 348 w 623"/>
              <a:gd name="T83" fmla="*/ 237 h 798"/>
              <a:gd name="T84" fmla="*/ 354 w 623"/>
              <a:gd name="T85" fmla="*/ 246 h 798"/>
              <a:gd name="T86" fmla="*/ 382 w 623"/>
              <a:gd name="T87" fmla="*/ 273 h 798"/>
              <a:gd name="T88" fmla="*/ 298 w 623"/>
              <a:gd name="T89" fmla="*/ 365 h 798"/>
              <a:gd name="T90" fmla="*/ 385 w 623"/>
              <a:gd name="T91" fmla="*/ 189 h 798"/>
              <a:gd name="T92" fmla="*/ 484 w 623"/>
              <a:gd name="T93" fmla="*/ 189 h 798"/>
              <a:gd name="T94" fmla="*/ 435 w 623"/>
              <a:gd name="T95" fmla="*/ 239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23" h="798">
                <a:moveTo>
                  <a:pt x="613" y="120"/>
                </a:moveTo>
                <a:cubicBezTo>
                  <a:pt x="623" y="110"/>
                  <a:pt x="623" y="94"/>
                  <a:pt x="613" y="84"/>
                </a:cubicBezTo>
                <a:cubicBezTo>
                  <a:pt x="539" y="10"/>
                  <a:pt x="539" y="10"/>
                  <a:pt x="539" y="10"/>
                </a:cubicBezTo>
                <a:cubicBezTo>
                  <a:pt x="529" y="0"/>
                  <a:pt x="514" y="0"/>
                  <a:pt x="504" y="10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423" y="91"/>
                  <a:pt x="423" y="91"/>
                  <a:pt x="423" y="91"/>
                </a:cubicBezTo>
                <a:cubicBezTo>
                  <a:pt x="378" y="96"/>
                  <a:pt x="342" y="132"/>
                  <a:pt x="337" y="178"/>
                </a:cubicBezTo>
                <a:cubicBezTo>
                  <a:pt x="224" y="291"/>
                  <a:pt x="224" y="291"/>
                  <a:pt x="224" y="291"/>
                </a:cubicBezTo>
                <a:cubicBezTo>
                  <a:pt x="216" y="283"/>
                  <a:pt x="216" y="283"/>
                  <a:pt x="216" y="283"/>
                </a:cubicBezTo>
                <a:cubicBezTo>
                  <a:pt x="207" y="274"/>
                  <a:pt x="191" y="274"/>
                  <a:pt x="181" y="283"/>
                </a:cubicBezTo>
                <a:cubicBezTo>
                  <a:pt x="172" y="293"/>
                  <a:pt x="172" y="309"/>
                  <a:pt x="181" y="318"/>
                </a:cubicBezTo>
                <a:cubicBezTo>
                  <a:pt x="181" y="318"/>
                  <a:pt x="181" y="318"/>
                  <a:pt x="181" y="318"/>
                </a:cubicBezTo>
                <a:cubicBezTo>
                  <a:pt x="189" y="326"/>
                  <a:pt x="189" y="326"/>
                  <a:pt x="189" y="326"/>
                </a:cubicBezTo>
                <a:cubicBezTo>
                  <a:pt x="132" y="383"/>
                  <a:pt x="132" y="383"/>
                  <a:pt x="132" y="383"/>
                </a:cubicBezTo>
                <a:cubicBezTo>
                  <a:pt x="122" y="392"/>
                  <a:pt x="122" y="408"/>
                  <a:pt x="132" y="418"/>
                </a:cubicBezTo>
                <a:cubicBezTo>
                  <a:pt x="206" y="492"/>
                  <a:pt x="206" y="492"/>
                  <a:pt x="206" y="492"/>
                </a:cubicBezTo>
                <a:cubicBezTo>
                  <a:pt x="216" y="502"/>
                  <a:pt x="232" y="502"/>
                  <a:pt x="241" y="492"/>
                </a:cubicBezTo>
                <a:cubicBezTo>
                  <a:pt x="241" y="492"/>
                  <a:pt x="241" y="492"/>
                  <a:pt x="241" y="492"/>
                </a:cubicBezTo>
                <a:cubicBezTo>
                  <a:pt x="298" y="435"/>
                  <a:pt x="298" y="435"/>
                  <a:pt x="298" y="435"/>
                </a:cubicBezTo>
                <a:cubicBezTo>
                  <a:pt x="305" y="443"/>
                  <a:pt x="305" y="443"/>
                  <a:pt x="305" y="443"/>
                </a:cubicBezTo>
                <a:cubicBezTo>
                  <a:pt x="315" y="452"/>
                  <a:pt x="331" y="452"/>
                  <a:pt x="341" y="443"/>
                </a:cubicBezTo>
                <a:cubicBezTo>
                  <a:pt x="350" y="433"/>
                  <a:pt x="350" y="417"/>
                  <a:pt x="341" y="408"/>
                </a:cubicBezTo>
                <a:cubicBezTo>
                  <a:pt x="333" y="400"/>
                  <a:pt x="333" y="400"/>
                  <a:pt x="333" y="400"/>
                </a:cubicBezTo>
                <a:cubicBezTo>
                  <a:pt x="446" y="287"/>
                  <a:pt x="446" y="287"/>
                  <a:pt x="446" y="287"/>
                </a:cubicBezTo>
                <a:cubicBezTo>
                  <a:pt x="464" y="285"/>
                  <a:pt x="481" y="278"/>
                  <a:pt x="495" y="267"/>
                </a:cubicBezTo>
                <a:cubicBezTo>
                  <a:pt x="496" y="267"/>
                  <a:pt x="496" y="268"/>
                  <a:pt x="496" y="268"/>
                </a:cubicBezTo>
                <a:cubicBezTo>
                  <a:pt x="528" y="302"/>
                  <a:pt x="546" y="348"/>
                  <a:pt x="546" y="395"/>
                </a:cubicBezTo>
                <a:cubicBezTo>
                  <a:pt x="546" y="457"/>
                  <a:pt x="515" y="514"/>
                  <a:pt x="463" y="550"/>
                </a:cubicBezTo>
                <a:cubicBezTo>
                  <a:pt x="445" y="534"/>
                  <a:pt x="422" y="525"/>
                  <a:pt x="397" y="525"/>
                </a:cubicBezTo>
                <a:cubicBezTo>
                  <a:pt x="75" y="525"/>
                  <a:pt x="75" y="525"/>
                  <a:pt x="75" y="525"/>
                </a:cubicBezTo>
                <a:cubicBezTo>
                  <a:pt x="61" y="525"/>
                  <a:pt x="50" y="536"/>
                  <a:pt x="50" y="549"/>
                </a:cubicBezTo>
                <a:cubicBezTo>
                  <a:pt x="50" y="563"/>
                  <a:pt x="61" y="574"/>
                  <a:pt x="75" y="574"/>
                </a:cubicBezTo>
                <a:cubicBezTo>
                  <a:pt x="75" y="574"/>
                  <a:pt x="75" y="574"/>
                  <a:pt x="75" y="574"/>
                </a:cubicBezTo>
                <a:cubicBezTo>
                  <a:pt x="312" y="574"/>
                  <a:pt x="312" y="574"/>
                  <a:pt x="312" y="574"/>
                </a:cubicBezTo>
                <a:cubicBezTo>
                  <a:pt x="303" y="589"/>
                  <a:pt x="298" y="606"/>
                  <a:pt x="298" y="624"/>
                </a:cubicBezTo>
                <a:cubicBezTo>
                  <a:pt x="298" y="649"/>
                  <a:pt x="298" y="649"/>
                  <a:pt x="298" y="649"/>
                </a:cubicBezTo>
                <a:cubicBezTo>
                  <a:pt x="25" y="649"/>
                  <a:pt x="25" y="649"/>
                  <a:pt x="25" y="649"/>
                </a:cubicBezTo>
                <a:cubicBezTo>
                  <a:pt x="12" y="649"/>
                  <a:pt x="0" y="660"/>
                  <a:pt x="0" y="674"/>
                </a:cubicBezTo>
                <a:cubicBezTo>
                  <a:pt x="0" y="674"/>
                  <a:pt x="0" y="674"/>
                  <a:pt x="0" y="674"/>
                </a:cubicBezTo>
                <a:cubicBezTo>
                  <a:pt x="0" y="773"/>
                  <a:pt x="0" y="773"/>
                  <a:pt x="0" y="773"/>
                </a:cubicBezTo>
                <a:cubicBezTo>
                  <a:pt x="0" y="787"/>
                  <a:pt x="12" y="798"/>
                  <a:pt x="25" y="798"/>
                </a:cubicBezTo>
                <a:cubicBezTo>
                  <a:pt x="25" y="798"/>
                  <a:pt x="25" y="798"/>
                  <a:pt x="25" y="798"/>
                </a:cubicBezTo>
                <a:cubicBezTo>
                  <a:pt x="571" y="798"/>
                  <a:pt x="571" y="798"/>
                  <a:pt x="571" y="798"/>
                </a:cubicBezTo>
                <a:cubicBezTo>
                  <a:pt x="585" y="798"/>
                  <a:pt x="596" y="787"/>
                  <a:pt x="596" y="773"/>
                </a:cubicBezTo>
                <a:cubicBezTo>
                  <a:pt x="596" y="773"/>
                  <a:pt x="596" y="773"/>
                  <a:pt x="596" y="773"/>
                </a:cubicBezTo>
                <a:cubicBezTo>
                  <a:pt x="596" y="674"/>
                  <a:pt x="596" y="674"/>
                  <a:pt x="596" y="674"/>
                </a:cubicBezTo>
                <a:cubicBezTo>
                  <a:pt x="596" y="660"/>
                  <a:pt x="585" y="649"/>
                  <a:pt x="571" y="649"/>
                </a:cubicBezTo>
                <a:cubicBezTo>
                  <a:pt x="571" y="649"/>
                  <a:pt x="571" y="649"/>
                  <a:pt x="571" y="649"/>
                </a:cubicBezTo>
                <a:cubicBezTo>
                  <a:pt x="497" y="649"/>
                  <a:pt x="497" y="649"/>
                  <a:pt x="497" y="649"/>
                </a:cubicBezTo>
                <a:cubicBezTo>
                  <a:pt x="497" y="624"/>
                  <a:pt x="497" y="624"/>
                  <a:pt x="497" y="624"/>
                </a:cubicBezTo>
                <a:cubicBezTo>
                  <a:pt x="497" y="613"/>
                  <a:pt x="495" y="602"/>
                  <a:pt x="491" y="591"/>
                </a:cubicBezTo>
                <a:cubicBezTo>
                  <a:pt x="557" y="546"/>
                  <a:pt x="596" y="473"/>
                  <a:pt x="596" y="395"/>
                </a:cubicBezTo>
                <a:cubicBezTo>
                  <a:pt x="596" y="335"/>
                  <a:pt x="573" y="278"/>
                  <a:pt x="532" y="234"/>
                </a:cubicBezTo>
                <a:cubicBezTo>
                  <a:pt x="530" y="232"/>
                  <a:pt x="528" y="230"/>
                  <a:pt x="525" y="229"/>
                </a:cubicBezTo>
                <a:cubicBezTo>
                  <a:pt x="529" y="220"/>
                  <a:pt x="532" y="210"/>
                  <a:pt x="533" y="200"/>
                </a:cubicBezTo>
                <a:lnTo>
                  <a:pt x="613" y="120"/>
                </a:lnTo>
                <a:close/>
                <a:moveTo>
                  <a:pt x="546" y="698"/>
                </a:moveTo>
                <a:cubicBezTo>
                  <a:pt x="546" y="748"/>
                  <a:pt x="546" y="748"/>
                  <a:pt x="546" y="748"/>
                </a:cubicBezTo>
                <a:cubicBezTo>
                  <a:pt x="50" y="748"/>
                  <a:pt x="50" y="748"/>
                  <a:pt x="50" y="748"/>
                </a:cubicBezTo>
                <a:cubicBezTo>
                  <a:pt x="50" y="698"/>
                  <a:pt x="50" y="698"/>
                  <a:pt x="50" y="698"/>
                </a:cubicBezTo>
                <a:lnTo>
                  <a:pt x="546" y="698"/>
                </a:lnTo>
                <a:close/>
                <a:moveTo>
                  <a:pt x="348" y="649"/>
                </a:moveTo>
                <a:cubicBezTo>
                  <a:pt x="348" y="624"/>
                  <a:pt x="348" y="624"/>
                  <a:pt x="348" y="624"/>
                </a:cubicBezTo>
                <a:cubicBezTo>
                  <a:pt x="348" y="597"/>
                  <a:pt x="370" y="574"/>
                  <a:pt x="397" y="574"/>
                </a:cubicBezTo>
                <a:cubicBezTo>
                  <a:pt x="425" y="574"/>
                  <a:pt x="447" y="597"/>
                  <a:pt x="447" y="624"/>
                </a:cubicBezTo>
                <a:cubicBezTo>
                  <a:pt x="447" y="649"/>
                  <a:pt x="447" y="649"/>
                  <a:pt x="447" y="649"/>
                </a:cubicBezTo>
                <a:lnTo>
                  <a:pt x="348" y="649"/>
                </a:lnTo>
                <a:close/>
                <a:moveTo>
                  <a:pt x="522" y="63"/>
                </a:moveTo>
                <a:cubicBezTo>
                  <a:pt x="561" y="102"/>
                  <a:pt x="561" y="102"/>
                  <a:pt x="561" y="102"/>
                </a:cubicBezTo>
                <a:cubicBezTo>
                  <a:pt x="522" y="141"/>
                  <a:pt x="522" y="141"/>
                  <a:pt x="522" y="141"/>
                </a:cubicBezTo>
                <a:cubicBezTo>
                  <a:pt x="521" y="139"/>
                  <a:pt x="519" y="138"/>
                  <a:pt x="518" y="136"/>
                </a:cubicBezTo>
                <a:cubicBezTo>
                  <a:pt x="517" y="135"/>
                  <a:pt x="517" y="133"/>
                  <a:pt x="516" y="132"/>
                </a:cubicBezTo>
                <a:cubicBezTo>
                  <a:pt x="509" y="123"/>
                  <a:pt x="501" y="114"/>
                  <a:pt x="492" y="108"/>
                </a:cubicBezTo>
                <a:cubicBezTo>
                  <a:pt x="490" y="107"/>
                  <a:pt x="489" y="106"/>
                  <a:pt x="488" y="105"/>
                </a:cubicBezTo>
                <a:cubicBezTo>
                  <a:pt x="486" y="104"/>
                  <a:pt x="484" y="103"/>
                  <a:pt x="482" y="102"/>
                </a:cubicBezTo>
                <a:lnTo>
                  <a:pt x="522" y="63"/>
                </a:lnTo>
                <a:close/>
                <a:moveTo>
                  <a:pt x="224" y="440"/>
                </a:moveTo>
                <a:cubicBezTo>
                  <a:pt x="184" y="400"/>
                  <a:pt x="184" y="400"/>
                  <a:pt x="184" y="400"/>
                </a:cubicBezTo>
                <a:cubicBezTo>
                  <a:pt x="224" y="361"/>
                  <a:pt x="224" y="361"/>
                  <a:pt x="224" y="361"/>
                </a:cubicBezTo>
                <a:cubicBezTo>
                  <a:pt x="263" y="400"/>
                  <a:pt x="263" y="400"/>
                  <a:pt x="263" y="400"/>
                </a:cubicBezTo>
                <a:lnTo>
                  <a:pt x="224" y="440"/>
                </a:lnTo>
                <a:close/>
                <a:moveTo>
                  <a:pt x="298" y="365"/>
                </a:moveTo>
                <a:cubicBezTo>
                  <a:pt x="259" y="326"/>
                  <a:pt x="259" y="326"/>
                  <a:pt x="259" y="326"/>
                </a:cubicBezTo>
                <a:cubicBezTo>
                  <a:pt x="348" y="237"/>
                  <a:pt x="348" y="237"/>
                  <a:pt x="348" y="237"/>
                </a:cubicBezTo>
                <a:cubicBezTo>
                  <a:pt x="349" y="239"/>
                  <a:pt x="350" y="240"/>
                  <a:pt x="351" y="242"/>
                </a:cubicBezTo>
                <a:cubicBezTo>
                  <a:pt x="352" y="243"/>
                  <a:pt x="353" y="245"/>
                  <a:pt x="354" y="246"/>
                </a:cubicBezTo>
                <a:cubicBezTo>
                  <a:pt x="360" y="255"/>
                  <a:pt x="368" y="264"/>
                  <a:pt x="378" y="270"/>
                </a:cubicBezTo>
                <a:cubicBezTo>
                  <a:pt x="379" y="271"/>
                  <a:pt x="380" y="272"/>
                  <a:pt x="382" y="273"/>
                </a:cubicBezTo>
                <a:cubicBezTo>
                  <a:pt x="384" y="274"/>
                  <a:pt x="385" y="275"/>
                  <a:pt x="387" y="276"/>
                </a:cubicBezTo>
                <a:lnTo>
                  <a:pt x="298" y="365"/>
                </a:lnTo>
                <a:close/>
                <a:moveTo>
                  <a:pt x="435" y="239"/>
                </a:moveTo>
                <a:cubicBezTo>
                  <a:pt x="407" y="239"/>
                  <a:pt x="385" y="217"/>
                  <a:pt x="385" y="189"/>
                </a:cubicBezTo>
                <a:cubicBezTo>
                  <a:pt x="385" y="162"/>
                  <a:pt x="407" y="139"/>
                  <a:pt x="435" y="139"/>
                </a:cubicBezTo>
                <a:cubicBezTo>
                  <a:pt x="462" y="139"/>
                  <a:pt x="484" y="161"/>
                  <a:pt x="484" y="189"/>
                </a:cubicBezTo>
                <a:cubicBezTo>
                  <a:pt x="484" y="189"/>
                  <a:pt x="484" y="189"/>
                  <a:pt x="484" y="189"/>
                </a:cubicBezTo>
                <a:cubicBezTo>
                  <a:pt x="484" y="216"/>
                  <a:pt x="462" y="239"/>
                  <a:pt x="435" y="2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Freeform 9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6040146" y="1391730"/>
            <a:ext cx="138398" cy="137971"/>
          </a:xfrm>
          <a:custGeom>
            <a:avLst/>
            <a:gdLst>
              <a:gd name="T0" fmla="*/ 623 w 797"/>
              <a:gd name="T1" fmla="*/ 324 h 797"/>
              <a:gd name="T2" fmla="*/ 672 w 797"/>
              <a:gd name="T3" fmla="*/ 373 h 797"/>
              <a:gd name="T4" fmla="*/ 423 w 797"/>
              <a:gd name="T5" fmla="*/ 324 h 797"/>
              <a:gd name="T6" fmla="*/ 374 w 797"/>
              <a:gd name="T7" fmla="*/ 373 h 797"/>
              <a:gd name="T8" fmla="*/ 423 w 797"/>
              <a:gd name="T9" fmla="*/ 324 h 797"/>
              <a:gd name="T10" fmla="*/ 125 w 797"/>
              <a:gd name="T11" fmla="*/ 324 h 797"/>
              <a:gd name="T12" fmla="*/ 174 w 797"/>
              <a:gd name="T13" fmla="*/ 373 h 797"/>
              <a:gd name="T14" fmla="*/ 747 w 797"/>
              <a:gd name="T15" fmla="*/ 249 h 797"/>
              <a:gd name="T16" fmla="*/ 722 w 797"/>
              <a:gd name="T17" fmla="*/ 0 h 797"/>
              <a:gd name="T18" fmla="*/ 573 w 797"/>
              <a:gd name="T19" fmla="*/ 0 h 797"/>
              <a:gd name="T20" fmla="*/ 548 w 797"/>
              <a:gd name="T21" fmla="*/ 25 h 797"/>
              <a:gd name="T22" fmla="*/ 498 w 797"/>
              <a:gd name="T23" fmla="*/ 249 h 797"/>
              <a:gd name="T24" fmla="*/ 473 w 797"/>
              <a:gd name="T25" fmla="*/ 0 h 797"/>
              <a:gd name="T26" fmla="*/ 324 w 797"/>
              <a:gd name="T27" fmla="*/ 0 h 797"/>
              <a:gd name="T28" fmla="*/ 299 w 797"/>
              <a:gd name="T29" fmla="*/ 25 h 797"/>
              <a:gd name="T30" fmla="*/ 249 w 797"/>
              <a:gd name="T31" fmla="*/ 249 h 797"/>
              <a:gd name="T32" fmla="*/ 224 w 797"/>
              <a:gd name="T33" fmla="*/ 0 h 797"/>
              <a:gd name="T34" fmla="*/ 75 w 797"/>
              <a:gd name="T35" fmla="*/ 0 h 797"/>
              <a:gd name="T36" fmla="*/ 50 w 797"/>
              <a:gd name="T37" fmla="*/ 25 h 797"/>
              <a:gd name="T38" fmla="*/ 0 w 797"/>
              <a:gd name="T39" fmla="*/ 299 h 797"/>
              <a:gd name="T40" fmla="*/ 50 w 797"/>
              <a:gd name="T41" fmla="*/ 448 h 797"/>
              <a:gd name="T42" fmla="*/ 149 w 797"/>
              <a:gd name="T43" fmla="*/ 797 h 797"/>
              <a:gd name="T44" fmla="*/ 249 w 797"/>
              <a:gd name="T45" fmla="*/ 448 h 797"/>
              <a:gd name="T46" fmla="*/ 299 w 797"/>
              <a:gd name="T47" fmla="*/ 697 h 797"/>
              <a:gd name="T48" fmla="*/ 498 w 797"/>
              <a:gd name="T49" fmla="*/ 697 h 797"/>
              <a:gd name="T50" fmla="*/ 548 w 797"/>
              <a:gd name="T51" fmla="*/ 448 h 797"/>
              <a:gd name="T52" fmla="*/ 647 w 797"/>
              <a:gd name="T53" fmla="*/ 797 h 797"/>
              <a:gd name="T54" fmla="*/ 747 w 797"/>
              <a:gd name="T55" fmla="*/ 448 h 797"/>
              <a:gd name="T56" fmla="*/ 797 w 797"/>
              <a:gd name="T57" fmla="*/ 299 h 797"/>
              <a:gd name="T58" fmla="*/ 598 w 797"/>
              <a:gd name="T59" fmla="*/ 50 h 797"/>
              <a:gd name="T60" fmla="*/ 697 w 797"/>
              <a:gd name="T61" fmla="*/ 99 h 797"/>
              <a:gd name="T62" fmla="*/ 598 w 797"/>
              <a:gd name="T63" fmla="*/ 50 h 797"/>
              <a:gd name="T64" fmla="*/ 697 w 797"/>
              <a:gd name="T65" fmla="*/ 149 h 797"/>
              <a:gd name="T66" fmla="*/ 598 w 797"/>
              <a:gd name="T67" fmla="*/ 249 h 797"/>
              <a:gd name="T68" fmla="*/ 349 w 797"/>
              <a:gd name="T69" fmla="*/ 50 h 797"/>
              <a:gd name="T70" fmla="*/ 448 w 797"/>
              <a:gd name="T71" fmla="*/ 99 h 797"/>
              <a:gd name="T72" fmla="*/ 349 w 797"/>
              <a:gd name="T73" fmla="*/ 50 h 797"/>
              <a:gd name="T74" fmla="*/ 448 w 797"/>
              <a:gd name="T75" fmla="*/ 149 h 797"/>
              <a:gd name="T76" fmla="*/ 349 w 797"/>
              <a:gd name="T77" fmla="*/ 249 h 797"/>
              <a:gd name="T78" fmla="*/ 100 w 797"/>
              <a:gd name="T79" fmla="*/ 50 h 797"/>
              <a:gd name="T80" fmla="*/ 199 w 797"/>
              <a:gd name="T81" fmla="*/ 99 h 797"/>
              <a:gd name="T82" fmla="*/ 100 w 797"/>
              <a:gd name="T83" fmla="*/ 50 h 797"/>
              <a:gd name="T84" fmla="*/ 199 w 797"/>
              <a:gd name="T85" fmla="*/ 149 h 797"/>
              <a:gd name="T86" fmla="*/ 100 w 797"/>
              <a:gd name="T87" fmla="*/ 249 h 797"/>
              <a:gd name="T88" fmla="*/ 199 w 797"/>
              <a:gd name="T89" fmla="*/ 697 h 797"/>
              <a:gd name="T90" fmla="*/ 100 w 797"/>
              <a:gd name="T91" fmla="*/ 697 h 797"/>
              <a:gd name="T92" fmla="*/ 199 w 797"/>
              <a:gd name="T93" fmla="*/ 448 h 797"/>
              <a:gd name="T94" fmla="*/ 448 w 797"/>
              <a:gd name="T95" fmla="*/ 697 h 797"/>
              <a:gd name="T96" fmla="*/ 349 w 797"/>
              <a:gd name="T97" fmla="*/ 697 h 797"/>
              <a:gd name="T98" fmla="*/ 448 w 797"/>
              <a:gd name="T99" fmla="*/ 448 h 797"/>
              <a:gd name="T100" fmla="*/ 697 w 797"/>
              <a:gd name="T101" fmla="*/ 697 h 797"/>
              <a:gd name="T102" fmla="*/ 598 w 797"/>
              <a:gd name="T103" fmla="*/ 697 h 797"/>
              <a:gd name="T104" fmla="*/ 697 w 797"/>
              <a:gd name="T105" fmla="*/ 448 h 797"/>
              <a:gd name="T106" fmla="*/ 747 w 797"/>
              <a:gd name="T107" fmla="*/ 398 h 797"/>
              <a:gd name="T108" fmla="*/ 50 w 797"/>
              <a:gd name="T109" fmla="*/ 299 h 797"/>
              <a:gd name="T110" fmla="*/ 747 w 797"/>
              <a:gd name="T111" fmla="*/ 398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97" h="797">
                <a:moveTo>
                  <a:pt x="672" y="324"/>
                </a:moveTo>
                <a:cubicBezTo>
                  <a:pt x="623" y="324"/>
                  <a:pt x="623" y="324"/>
                  <a:pt x="623" y="324"/>
                </a:cubicBezTo>
                <a:cubicBezTo>
                  <a:pt x="623" y="373"/>
                  <a:pt x="623" y="373"/>
                  <a:pt x="623" y="373"/>
                </a:cubicBezTo>
                <a:cubicBezTo>
                  <a:pt x="672" y="373"/>
                  <a:pt x="672" y="373"/>
                  <a:pt x="672" y="373"/>
                </a:cubicBezTo>
                <a:lnTo>
                  <a:pt x="672" y="324"/>
                </a:lnTo>
                <a:close/>
                <a:moveTo>
                  <a:pt x="423" y="324"/>
                </a:moveTo>
                <a:cubicBezTo>
                  <a:pt x="374" y="324"/>
                  <a:pt x="374" y="324"/>
                  <a:pt x="374" y="324"/>
                </a:cubicBezTo>
                <a:cubicBezTo>
                  <a:pt x="374" y="373"/>
                  <a:pt x="374" y="373"/>
                  <a:pt x="374" y="373"/>
                </a:cubicBezTo>
                <a:cubicBezTo>
                  <a:pt x="423" y="373"/>
                  <a:pt x="423" y="373"/>
                  <a:pt x="423" y="373"/>
                </a:cubicBezTo>
                <a:lnTo>
                  <a:pt x="423" y="324"/>
                </a:lnTo>
                <a:close/>
                <a:moveTo>
                  <a:pt x="174" y="324"/>
                </a:moveTo>
                <a:cubicBezTo>
                  <a:pt x="125" y="324"/>
                  <a:pt x="125" y="324"/>
                  <a:pt x="125" y="324"/>
                </a:cubicBezTo>
                <a:cubicBezTo>
                  <a:pt x="125" y="373"/>
                  <a:pt x="125" y="373"/>
                  <a:pt x="125" y="373"/>
                </a:cubicBezTo>
                <a:cubicBezTo>
                  <a:pt x="174" y="373"/>
                  <a:pt x="174" y="373"/>
                  <a:pt x="174" y="373"/>
                </a:cubicBezTo>
                <a:lnTo>
                  <a:pt x="174" y="324"/>
                </a:lnTo>
                <a:close/>
                <a:moveTo>
                  <a:pt x="747" y="249"/>
                </a:moveTo>
                <a:cubicBezTo>
                  <a:pt x="747" y="25"/>
                  <a:pt x="747" y="25"/>
                  <a:pt x="747" y="25"/>
                </a:cubicBezTo>
                <a:cubicBezTo>
                  <a:pt x="747" y="11"/>
                  <a:pt x="736" y="0"/>
                  <a:pt x="722" y="0"/>
                </a:cubicBezTo>
                <a:cubicBezTo>
                  <a:pt x="722" y="0"/>
                  <a:pt x="722" y="0"/>
                  <a:pt x="722" y="0"/>
                </a:cubicBezTo>
                <a:cubicBezTo>
                  <a:pt x="573" y="0"/>
                  <a:pt x="573" y="0"/>
                  <a:pt x="573" y="0"/>
                </a:cubicBezTo>
                <a:cubicBezTo>
                  <a:pt x="559" y="0"/>
                  <a:pt x="548" y="11"/>
                  <a:pt x="548" y="25"/>
                </a:cubicBezTo>
                <a:cubicBezTo>
                  <a:pt x="548" y="25"/>
                  <a:pt x="548" y="25"/>
                  <a:pt x="548" y="25"/>
                </a:cubicBezTo>
                <a:cubicBezTo>
                  <a:pt x="548" y="249"/>
                  <a:pt x="548" y="249"/>
                  <a:pt x="548" y="249"/>
                </a:cubicBezTo>
                <a:cubicBezTo>
                  <a:pt x="498" y="249"/>
                  <a:pt x="498" y="249"/>
                  <a:pt x="498" y="249"/>
                </a:cubicBezTo>
                <a:cubicBezTo>
                  <a:pt x="498" y="25"/>
                  <a:pt x="498" y="25"/>
                  <a:pt x="498" y="25"/>
                </a:cubicBezTo>
                <a:cubicBezTo>
                  <a:pt x="498" y="11"/>
                  <a:pt x="487" y="0"/>
                  <a:pt x="473" y="0"/>
                </a:cubicBezTo>
                <a:cubicBezTo>
                  <a:pt x="473" y="0"/>
                  <a:pt x="473" y="0"/>
                  <a:pt x="473" y="0"/>
                </a:cubicBezTo>
                <a:cubicBezTo>
                  <a:pt x="324" y="0"/>
                  <a:pt x="324" y="0"/>
                  <a:pt x="324" y="0"/>
                </a:cubicBezTo>
                <a:cubicBezTo>
                  <a:pt x="310" y="0"/>
                  <a:pt x="299" y="11"/>
                  <a:pt x="299" y="25"/>
                </a:cubicBezTo>
                <a:cubicBezTo>
                  <a:pt x="299" y="25"/>
                  <a:pt x="299" y="25"/>
                  <a:pt x="299" y="25"/>
                </a:cubicBezTo>
                <a:cubicBezTo>
                  <a:pt x="299" y="249"/>
                  <a:pt x="299" y="249"/>
                  <a:pt x="299" y="249"/>
                </a:cubicBezTo>
                <a:cubicBezTo>
                  <a:pt x="249" y="249"/>
                  <a:pt x="249" y="249"/>
                  <a:pt x="249" y="249"/>
                </a:cubicBezTo>
                <a:cubicBezTo>
                  <a:pt x="249" y="25"/>
                  <a:pt x="249" y="25"/>
                  <a:pt x="249" y="25"/>
                </a:cubicBezTo>
                <a:cubicBezTo>
                  <a:pt x="249" y="11"/>
                  <a:pt x="238" y="0"/>
                  <a:pt x="224" y="0"/>
                </a:cubicBezTo>
                <a:cubicBezTo>
                  <a:pt x="224" y="0"/>
                  <a:pt x="224" y="0"/>
                  <a:pt x="224" y="0"/>
                </a:cubicBezTo>
                <a:cubicBezTo>
                  <a:pt x="75" y="0"/>
                  <a:pt x="75" y="0"/>
                  <a:pt x="75" y="0"/>
                </a:cubicBezTo>
                <a:cubicBezTo>
                  <a:pt x="61" y="0"/>
                  <a:pt x="50" y="11"/>
                  <a:pt x="50" y="25"/>
                </a:cubicBezTo>
                <a:cubicBezTo>
                  <a:pt x="50" y="25"/>
                  <a:pt x="50" y="25"/>
                  <a:pt x="50" y="25"/>
                </a:cubicBezTo>
                <a:cubicBezTo>
                  <a:pt x="50" y="249"/>
                  <a:pt x="50" y="249"/>
                  <a:pt x="50" y="249"/>
                </a:cubicBezTo>
                <a:cubicBezTo>
                  <a:pt x="22" y="249"/>
                  <a:pt x="0" y="271"/>
                  <a:pt x="0" y="299"/>
                </a:cubicBezTo>
                <a:cubicBezTo>
                  <a:pt x="0" y="398"/>
                  <a:pt x="0" y="398"/>
                  <a:pt x="0" y="398"/>
                </a:cubicBezTo>
                <a:cubicBezTo>
                  <a:pt x="0" y="426"/>
                  <a:pt x="22" y="448"/>
                  <a:pt x="50" y="448"/>
                </a:cubicBezTo>
                <a:cubicBezTo>
                  <a:pt x="50" y="697"/>
                  <a:pt x="50" y="697"/>
                  <a:pt x="50" y="697"/>
                </a:cubicBezTo>
                <a:cubicBezTo>
                  <a:pt x="50" y="752"/>
                  <a:pt x="94" y="797"/>
                  <a:pt x="149" y="797"/>
                </a:cubicBezTo>
                <a:cubicBezTo>
                  <a:pt x="204" y="797"/>
                  <a:pt x="249" y="752"/>
                  <a:pt x="249" y="697"/>
                </a:cubicBezTo>
                <a:cubicBezTo>
                  <a:pt x="249" y="448"/>
                  <a:pt x="249" y="448"/>
                  <a:pt x="249" y="448"/>
                </a:cubicBezTo>
                <a:cubicBezTo>
                  <a:pt x="299" y="448"/>
                  <a:pt x="299" y="448"/>
                  <a:pt x="299" y="448"/>
                </a:cubicBezTo>
                <a:cubicBezTo>
                  <a:pt x="299" y="697"/>
                  <a:pt x="299" y="697"/>
                  <a:pt x="299" y="697"/>
                </a:cubicBezTo>
                <a:cubicBezTo>
                  <a:pt x="299" y="752"/>
                  <a:pt x="343" y="797"/>
                  <a:pt x="398" y="797"/>
                </a:cubicBezTo>
                <a:cubicBezTo>
                  <a:pt x="453" y="797"/>
                  <a:pt x="498" y="752"/>
                  <a:pt x="498" y="697"/>
                </a:cubicBezTo>
                <a:cubicBezTo>
                  <a:pt x="498" y="448"/>
                  <a:pt x="498" y="448"/>
                  <a:pt x="498" y="448"/>
                </a:cubicBezTo>
                <a:cubicBezTo>
                  <a:pt x="548" y="448"/>
                  <a:pt x="548" y="448"/>
                  <a:pt x="548" y="448"/>
                </a:cubicBezTo>
                <a:cubicBezTo>
                  <a:pt x="548" y="697"/>
                  <a:pt x="548" y="697"/>
                  <a:pt x="548" y="697"/>
                </a:cubicBezTo>
                <a:cubicBezTo>
                  <a:pt x="548" y="752"/>
                  <a:pt x="592" y="797"/>
                  <a:pt x="647" y="797"/>
                </a:cubicBezTo>
                <a:cubicBezTo>
                  <a:pt x="702" y="797"/>
                  <a:pt x="747" y="752"/>
                  <a:pt x="747" y="697"/>
                </a:cubicBezTo>
                <a:cubicBezTo>
                  <a:pt x="747" y="448"/>
                  <a:pt x="747" y="448"/>
                  <a:pt x="747" y="448"/>
                </a:cubicBezTo>
                <a:cubicBezTo>
                  <a:pt x="775" y="448"/>
                  <a:pt x="797" y="426"/>
                  <a:pt x="797" y="398"/>
                </a:cubicBezTo>
                <a:cubicBezTo>
                  <a:pt x="797" y="299"/>
                  <a:pt x="797" y="299"/>
                  <a:pt x="797" y="299"/>
                </a:cubicBezTo>
                <a:cubicBezTo>
                  <a:pt x="797" y="271"/>
                  <a:pt x="775" y="249"/>
                  <a:pt x="747" y="249"/>
                </a:cubicBezTo>
                <a:close/>
                <a:moveTo>
                  <a:pt x="598" y="50"/>
                </a:moveTo>
                <a:cubicBezTo>
                  <a:pt x="697" y="50"/>
                  <a:pt x="697" y="50"/>
                  <a:pt x="697" y="50"/>
                </a:cubicBezTo>
                <a:cubicBezTo>
                  <a:pt x="697" y="99"/>
                  <a:pt x="697" y="99"/>
                  <a:pt x="697" y="99"/>
                </a:cubicBezTo>
                <a:cubicBezTo>
                  <a:pt x="598" y="99"/>
                  <a:pt x="598" y="99"/>
                  <a:pt x="598" y="99"/>
                </a:cubicBezTo>
                <a:lnTo>
                  <a:pt x="598" y="50"/>
                </a:lnTo>
                <a:close/>
                <a:moveTo>
                  <a:pt x="598" y="149"/>
                </a:moveTo>
                <a:cubicBezTo>
                  <a:pt x="697" y="149"/>
                  <a:pt x="697" y="149"/>
                  <a:pt x="697" y="149"/>
                </a:cubicBezTo>
                <a:cubicBezTo>
                  <a:pt x="697" y="249"/>
                  <a:pt x="697" y="249"/>
                  <a:pt x="697" y="249"/>
                </a:cubicBezTo>
                <a:cubicBezTo>
                  <a:pt x="598" y="249"/>
                  <a:pt x="598" y="249"/>
                  <a:pt x="598" y="249"/>
                </a:cubicBezTo>
                <a:lnTo>
                  <a:pt x="598" y="149"/>
                </a:lnTo>
                <a:close/>
                <a:moveTo>
                  <a:pt x="349" y="50"/>
                </a:moveTo>
                <a:cubicBezTo>
                  <a:pt x="448" y="50"/>
                  <a:pt x="448" y="50"/>
                  <a:pt x="448" y="50"/>
                </a:cubicBezTo>
                <a:cubicBezTo>
                  <a:pt x="448" y="99"/>
                  <a:pt x="448" y="99"/>
                  <a:pt x="448" y="99"/>
                </a:cubicBezTo>
                <a:cubicBezTo>
                  <a:pt x="349" y="99"/>
                  <a:pt x="349" y="99"/>
                  <a:pt x="349" y="99"/>
                </a:cubicBezTo>
                <a:lnTo>
                  <a:pt x="349" y="50"/>
                </a:lnTo>
                <a:close/>
                <a:moveTo>
                  <a:pt x="349" y="149"/>
                </a:moveTo>
                <a:cubicBezTo>
                  <a:pt x="448" y="149"/>
                  <a:pt x="448" y="149"/>
                  <a:pt x="448" y="149"/>
                </a:cubicBezTo>
                <a:cubicBezTo>
                  <a:pt x="448" y="249"/>
                  <a:pt x="448" y="249"/>
                  <a:pt x="448" y="249"/>
                </a:cubicBezTo>
                <a:cubicBezTo>
                  <a:pt x="349" y="249"/>
                  <a:pt x="349" y="249"/>
                  <a:pt x="349" y="249"/>
                </a:cubicBezTo>
                <a:lnTo>
                  <a:pt x="349" y="149"/>
                </a:lnTo>
                <a:close/>
                <a:moveTo>
                  <a:pt x="100" y="50"/>
                </a:moveTo>
                <a:cubicBezTo>
                  <a:pt x="199" y="50"/>
                  <a:pt x="199" y="50"/>
                  <a:pt x="199" y="50"/>
                </a:cubicBezTo>
                <a:cubicBezTo>
                  <a:pt x="199" y="99"/>
                  <a:pt x="199" y="99"/>
                  <a:pt x="199" y="99"/>
                </a:cubicBezTo>
                <a:cubicBezTo>
                  <a:pt x="100" y="99"/>
                  <a:pt x="100" y="99"/>
                  <a:pt x="100" y="99"/>
                </a:cubicBezTo>
                <a:lnTo>
                  <a:pt x="100" y="50"/>
                </a:lnTo>
                <a:close/>
                <a:moveTo>
                  <a:pt x="100" y="149"/>
                </a:moveTo>
                <a:cubicBezTo>
                  <a:pt x="199" y="149"/>
                  <a:pt x="199" y="149"/>
                  <a:pt x="199" y="149"/>
                </a:cubicBezTo>
                <a:cubicBezTo>
                  <a:pt x="199" y="249"/>
                  <a:pt x="199" y="249"/>
                  <a:pt x="199" y="249"/>
                </a:cubicBezTo>
                <a:cubicBezTo>
                  <a:pt x="100" y="249"/>
                  <a:pt x="100" y="249"/>
                  <a:pt x="100" y="249"/>
                </a:cubicBezTo>
                <a:lnTo>
                  <a:pt x="100" y="149"/>
                </a:lnTo>
                <a:close/>
                <a:moveTo>
                  <a:pt x="199" y="697"/>
                </a:moveTo>
                <a:cubicBezTo>
                  <a:pt x="199" y="725"/>
                  <a:pt x="177" y="747"/>
                  <a:pt x="149" y="747"/>
                </a:cubicBezTo>
                <a:cubicBezTo>
                  <a:pt x="122" y="747"/>
                  <a:pt x="100" y="725"/>
                  <a:pt x="100" y="697"/>
                </a:cubicBezTo>
                <a:cubicBezTo>
                  <a:pt x="100" y="448"/>
                  <a:pt x="100" y="448"/>
                  <a:pt x="100" y="448"/>
                </a:cubicBezTo>
                <a:cubicBezTo>
                  <a:pt x="199" y="448"/>
                  <a:pt x="199" y="448"/>
                  <a:pt x="199" y="448"/>
                </a:cubicBezTo>
                <a:lnTo>
                  <a:pt x="199" y="697"/>
                </a:lnTo>
                <a:close/>
                <a:moveTo>
                  <a:pt x="448" y="697"/>
                </a:moveTo>
                <a:cubicBezTo>
                  <a:pt x="448" y="725"/>
                  <a:pt x="426" y="747"/>
                  <a:pt x="398" y="747"/>
                </a:cubicBezTo>
                <a:cubicBezTo>
                  <a:pt x="371" y="747"/>
                  <a:pt x="349" y="725"/>
                  <a:pt x="349" y="697"/>
                </a:cubicBezTo>
                <a:cubicBezTo>
                  <a:pt x="349" y="448"/>
                  <a:pt x="349" y="448"/>
                  <a:pt x="349" y="448"/>
                </a:cubicBezTo>
                <a:cubicBezTo>
                  <a:pt x="448" y="448"/>
                  <a:pt x="448" y="448"/>
                  <a:pt x="448" y="448"/>
                </a:cubicBezTo>
                <a:lnTo>
                  <a:pt x="448" y="697"/>
                </a:lnTo>
                <a:close/>
                <a:moveTo>
                  <a:pt x="697" y="697"/>
                </a:moveTo>
                <a:cubicBezTo>
                  <a:pt x="697" y="725"/>
                  <a:pt x="675" y="747"/>
                  <a:pt x="647" y="747"/>
                </a:cubicBezTo>
                <a:cubicBezTo>
                  <a:pt x="620" y="747"/>
                  <a:pt x="598" y="725"/>
                  <a:pt x="598" y="697"/>
                </a:cubicBezTo>
                <a:cubicBezTo>
                  <a:pt x="598" y="448"/>
                  <a:pt x="598" y="448"/>
                  <a:pt x="598" y="448"/>
                </a:cubicBezTo>
                <a:cubicBezTo>
                  <a:pt x="697" y="448"/>
                  <a:pt x="697" y="448"/>
                  <a:pt x="697" y="448"/>
                </a:cubicBezTo>
                <a:lnTo>
                  <a:pt x="697" y="697"/>
                </a:lnTo>
                <a:close/>
                <a:moveTo>
                  <a:pt x="747" y="398"/>
                </a:moveTo>
                <a:cubicBezTo>
                  <a:pt x="50" y="398"/>
                  <a:pt x="50" y="398"/>
                  <a:pt x="50" y="398"/>
                </a:cubicBezTo>
                <a:cubicBezTo>
                  <a:pt x="50" y="299"/>
                  <a:pt x="50" y="299"/>
                  <a:pt x="50" y="299"/>
                </a:cubicBezTo>
                <a:cubicBezTo>
                  <a:pt x="747" y="299"/>
                  <a:pt x="747" y="299"/>
                  <a:pt x="747" y="299"/>
                </a:cubicBezTo>
                <a:lnTo>
                  <a:pt x="747" y="3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Freeform 13"/>
          <p:cNvSpPr>
            <a:spLocks noEditPoints="1"/>
          </p:cNvSpPr>
          <p:nvPr/>
        </p:nvSpPr>
        <p:spPr bwMode="auto">
          <a:xfrm>
            <a:off x="2879381" y="3277837"/>
            <a:ext cx="122845" cy="162841"/>
          </a:xfrm>
          <a:custGeom>
            <a:avLst/>
            <a:gdLst>
              <a:gd name="T0" fmla="*/ 598 w 598"/>
              <a:gd name="T1" fmla="*/ 287 h 797"/>
              <a:gd name="T2" fmla="*/ 299 w 598"/>
              <a:gd name="T3" fmla="*/ 0 h 797"/>
              <a:gd name="T4" fmla="*/ 0 w 598"/>
              <a:gd name="T5" fmla="*/ 287 h 797"/>
              <a:gd name="T6" fmla="*/ 167 w 598"/>
              <a:gd name="T7" fmla="*/ 543 h 797"/>
              <a:gd name="T8" fmla="*/ 163 w 598"/>
              <a:gd name="T9" fmla="*/ 623 h 797"/>
              <a:gd name="T10" fmla="*/ 150 w 598"/>
              <a:gd name="T11" fmla="*/ 660 h 797"/>
              <a:gd name="T12" fmla="*/ 212 w 598"/>
              <a:gd name="T13" fmla="*/ 723 h 797"/>
              <a:gd name="T14" fmla="*/ 225 w 598"/>
              <a:gd name="T15" fmla="*/ 723 h 797"/>
              <a:gd name="T16" fmla="*/ 299 w 598"/>
              <a:gd name="T17" fmla="*/ 797 h 797"/>
              <a:gd name="T18" fmla="*/ 374 w 598"/>
              <a:gd name="T19" fmla="*/ 723 h 797"/>
              <a:gd name="T20" fmla="*/ 386 w 598"/>
              <a:gd name="T21" fmla="*/ 723 h 797"/>
              <a:gd name="T22" fmla="*/ 449 w 598"/>
              <a:gd name="T23" fmla="*/ 660 h 797"/>
              <a:gd name="T24" fmla="*/ 436 w 598"/>
              <a:gd name="T25" fmla="*/ 623 h 797"/>
              <a:gd name="T26" fmla="*/ 432 w 598"/>
              <a:gd name="T27" fmla="*/ 543 h 797"/>
              <a:gd name="T28" fmla="*/ 598 w 598"/>
              <a:gd name="T29" fmla="*/ 287 h 797"/>
              <a:gd name="T30" fmla="*/ 225 w 598"/>
              <a:gd name="T31" fmla="*/ 355 h 797"/>
              <a:gd name="T32" fmla="*/ 249 w 598"/>
              <a:gd name="T33" fmla="*/ 305 h 797"/>
              <a:gd name="T34" fmla="*/ 277 w 598"/>
              <a:gd name="T35" fmla="*/ 360 h 797"/>
              <a:gd name="T36" fmla="*/ 322 w 598"/>
              <a:gd name="T37" fmla="*/ 360 h 797"/>
              <a:gd name="T38" fmla="*/ 349 w 598"/>
              <a:gd name="T39" fmla="*/ 305 h 797"/>
              <a:gd name="T40" fmla="*/ 374 w 598"/>
              <a:gd name="T41" fmla="*/ 355 h 797"/>
              <a:gd name="T42" fmla="*/ 374 w 598"/>
              <a:gd name="T43" fmla="*/ 512 h 797"/>
              <a:gd name="T44" fmla="*/ 225 w 598"/>
              <a:gd name="T45" fmla="*/ 512 h 797"/>
              <a:gd name="T46" fmla="*/ 225 w 598"/>
              <a:gd name="T47" fmla="*/ 355 h 797"/>
              <a:gd name="T48" fmla="*/ 200 w 598"/>
              <a:gd name="T49" fmla="*/ 586 h 797"/>
              <a:gd name="T50" fmla="*/ 212 w 598"/>
              <a:gd name="T51" fmla="*/ 573 h 797"/>
              <a:gd name="T52" fmla="*/ 386 w 598"/>
              <a:gd name="T53" fmla="*/ 573 h 797"/>
              <a:gd name="T54" fmla="*/ 399 w 598"/>
              <a:gd name="T55" fmla="*/ 586 h 797"/>
              <a:gd name="T56" fmla="*/ 386 w 598"/>
              <a:gd name="T57" fmla="*/ 598 h 797"/>
              <a:gd name="T58" fmla="*/ 212 w 598"/>
              <a:gd name="T59" fmla="*/ 598 h 797"/>
              <a:gd name="T60" fmla="*/ 200 w 598"/>
              <a:gd name="T61" fmla="*/ 586 h 797"/>
              <a:gd name="T62" fmla="*/ 299 w 598"/>
              <a:gd name="T63" fmla="*/ 747 h 797"/>
              <a:gd name="T64" fmla="*/ 274 w 598"/>
              <a:gd name="T65" fmla="*/ 723 h 797"/>
              <a:gd name="T66" fmla="*/ 324 w 598"/>
              <a:gd name="T67" fmla="*/ 723 h 797"/>
              <a:gd name="T68" fmla="*/ 299 w 598"/>
              <a:gd name="T69" fmla="*/ 747 h 797"/>
              <a:gd name="T70" fmla="*/ 386 w 598"/>
              <a:gd name="T71" fmla="*/ 673 h 797"/>
              <a:gd name="T72" fmla="*/ 212 w 598"/>
              <a:gd name="T73" fmla="*/ 673 h 797"/>
              <a:gd name="T74" fmla="*/ 200 w 598"/>
              <a:gd name="T75" fmla="*/ 660 h 797"/>
              <a:gd name="T76" fmla="*/ 212 w 598"/>
              <a:gd name="T77" fmla="*/ 648 h 797"/>
              <a:gd name="T78" fmla="*/ 386 w 598"/>
              <a:gd name="T79" fmla="*/ 648 h 797"/>
              <a:gd name="T80" fmla="*/ 399 w 598"/>
              <a:gd name="T81" fmla="*/ 660 h 797"/>
              <a:gd name="T82" fmla="*/ 386 w 598"/>
              <a:gd name="T83" fmla="*/ 673 h 797"/>
              <a:gd name="T84" fmla="*/ 424 w 598"/>
              <a:gd name="T85" fmla="*/ 491 h 797"/>
              <a:gd name="T86" fmla="*/ 424 w 598"/>
              <a:gd name="T87" fmla="*/ 355 h 797"/>
              <a:gd name="T88" fmla="*/ 471 w 598"/>
              <a:gd name="T89" fmla="*/ 261 h 797"/>
              <a:gd name="T90" fmla="*/ 460 w 598"/>
              <a:gd name="T91" fmla="*/ 227 h 797"/>
              <a:gd name="T92" fmla="*/ 426 w 598"/>
              <a:gd name="T93" fmla="*/ 238 h 797"/>
              <a:gd name="T94" fmla="*/ 399 w 598"/>
              <a:gd name="T95" fmla="*/ 293 h 797"/>
              <a:gd name="T96" fmla="*/ 371 w 598"/>
              <a:gd name="T97" fmla="*/ 238 h 797"/>
              <a:gd name="T98" fmla="*/ 327 w 598"/>
              <a:gd name="T99" fmla="*/ 238 h 797"/>
              <a:gd name="T100" fmla="*/ 299 w 598"/>
              <a:gd name="T101" fmla="*/ 293 h 797"/>
              <a:gd name="T102" fmla="*/ 272 w 598"/>
              <a:gd name="T103" fmla="*/ 238 h 797"/>
              <a:gd name="T104" fmla="*/ 227 w 598"/>
              <a:gd name="T105" fmla="*/ 238 h 797"/>
              <a:gd name="T106" fmla="*/ 200 w 598"/>
              <a:gd name="T107" fmla="*/ 293 h 797"/>
              <a:gd name="T108" fmla="*/ 172 w 598"/>
              <a:gd name="T109" fmla="*/ 238 h 797"/>
              <a:gd name="T110" fmla="*/ 139 w 598"/>
              <a:gd name="T111" fmla="*/ 227 h 797"/>
              <a:gd name="T112" fmla="*/ 128 w 598"/>
              <a:gd name="T113" fmla="*/ 261 h 797"/>
              <a:gd name="T114" fmla="*/ 175 w 598"/>
              <a:gd name="T115" fmla="*/ 355 h 797"/>
              <a:gd name="T116" fmla="*/ 175 w 598"/>
              <a:gd name="T117" fmla="*/ 491 h 797"/>
              <a:gd name="T118" fmla="*/ 50 w 598"/>
              <a:gd name="T119" fmla="*/ 287 h 797"/>
              <a:gd name="T120" fmla="*/ 299 w 598"/>
              <a:gd name="T121" fmla="*/ 50 h 797"/>
              <a:gd name="T122" fmla="*/ 548 w 598"/>
              <a:gd name="T123" fmla="*/ 287 h 797"/>
              <a:gd name="T124" fmla="*/ 424 w 598"/>
              <a:gd name="T125" fmla="*/ 491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98" h="797">
                <a:moveTo>
                  <a:pt x="598" y="287"/>
                </a:moveTo>
                <a:cubicBezTo>
                  <a:pt x="598" y="129"/>
                  <a:pt x="464" y="0"/>
                  <a:pt x="299" y="0"/>
                </a:cubicBezTo>
                <a:cubicBezTo>
                  <a:pt x="134" y="0"/>
                  <a:pt x="0" y="129"/>
                  <a:pt x="0" y="287"/>
                </a:cubicBezTo>
                <a:cubicBezTo>
                  <a:pt x="0" y="399"/>
                  <a:pt x="68" y="496"/>
                  <a:pt x="167" y="543"/>
                </a:cubicBezTo>
                <a:cubicBezTo>
                  <a:pt x="146" y="565"/>
                  <a:pt x="144" y="599"/>
                  <a:pt x="163" y="623"/>
                </a:cubicBezTo>
                <a:cubicBezTo>
                  <a:pt x="154" y="634"/>
                  <a:pt x="150" y="647"/>
                  <a:pt x="150" y="660"/>
                </a:cubicBezTo>
                <a:cubicBezTo>
                  <a:pt x="150" y="695"/>
                  <a:pt x="178" y="723"/>
                  <a:pt x="212" y="723"/>
                </a:cubicBezTo>
                <a:cubicBezTo>
                  <a:pt x="225" y="723"/>
                  <a:pt x="225" y="723"/>
                  <a:pt x="225" y="723"/>
                </a:cubicBezTo>
                <a:cubicBezTo>
                  <a:pt x="225" y="764"/>
                  <a:pt x="258" y="797"/>
                  <a:pt x="299" y="797"/>
                </a:cubicBezTo>
                <a:cubicBezTo>
                  <a:pt x="340" y="797"/>
                  <a:pt x="374" y="764"/>
                  <a:pt x="374" y="723"/>
                </a:cubicBezTo>
                <a:cubicBezTo>
                  <a:pt x="386" y="723"/>
                  <a:pt x="386" y="723"/>
                  <a:pt x="386" y="723"/>
                </a:cubicBezTo>
                <a:cubicBezTo>
                  <a:pt x="421" y="723"/>
                  <a:pt x="449" y="695"/>
                  <a:pt x="449" y="660"/>
                </a:cubicBezTo>
                <a:cubicBezTo>
                  <a:pt x="449" y="647"/>
                  <a:pt x="444" y="634"/>
                  <a:pt x="436" y="623"/>
                </a:cubicBezTo>
                <a:cubicBezTo>
                  <a:pt x="454" y="599"/>
                  <a:pt x="453" y="565"/>
                  <a:pt x="432" y="543"/>
                </a:cubicBezTo>
                <a:cubicBezTo>
                  <a:pt x="530" y="496"/>
                  <a:pt x="598" y="399"/>
                  <a:pt x="598" y="287"/>
                </a:cubicBezTo>
                <a:close/>
                <a:moveTo>
                  <a:pt x="225" y="355"/>
                </a:moveTo>
                <a:cubicBezTo>
                  <a:pt x="249" y="305"/>
                  <a:pt x="249" y="305"/>
                  <a:pt x="249" y="305"/>
                </a:cubicBezTo>
                <a:cubicBezTo>
                  <a:pt x="277" y="360"/>
                  <a:pt x="277" y="360"/>
                  <a:pt x="277" y="360"/>
                </a:cubicBezTo>
                <a:cubicBezTo>
                  <a:pt x="285" y="377"/>
                  <a:pt x="313" y="377"/>
                  <a:pt x="322" y="360"/>
                </a:cubicBezTo>
                <a:cubicBezTo>
                  <a:pt x="349" y="305"/>
                  <a:pt x="349" y="305"/>
                  <a:pt x="349" y="305"/>
                </a:cubicBezTo>
                <a:cubicBezTo>
                  <a:pt x="374" y="355"/>
                  <a:pt x="374" y="355"/>
                  <a:pt x="374" y="355"/>
                </a:cubicBezTo>
                <a:cubicBezTo>
                  <a:pt x="374" y="512"/>
                  <a:pt x="374" y="512"/>
                  <a:pt x="374" y="512"/>
                </a:cubicBezTo>
                <a:cubicBezTo>
                  <a:pt x="325" y="527"/>
                  <a:pt x="273" y="527"/>
                  <a:pt x="225" y="512"/>
                </a:cubicBezTo>
                <a:lnTo>
                  <a:pt x="225" y="355"/>
                </a:lnTo>
                <a:close/>
                <a:moveTo>
                  <a:pt x="200" y="586"/>
                </a:moveTo>
                <a:cubicBezTo>
                  <a:pt x="200" y="579"/>
                  <a:pt x="205" y="573"/>
                  <a:pt x="212" y="573"/>
                </a:cubicBezTo>
                <a:cubicBezTo>
                  <a:pt x="386" y="573"/>
                  <a:pt x="386" y="573"/>
                  <a:pt x="386" y="573"/>
                </a:cubicBezTo>
                <a:cubicBezTo>
                  <a:pt x="393" y="573"/>
                  <a:pt x="399" y="579"/>
                  <a:pt x="399" y="586"/>
                </a:cubicBezTo>
                <a:cubicBezTo>
                  <a:pt x="399" y="593"/>
                  <a:pt x="393" y="598"/>
                  <a:pt x="386" y="598"/>
                </a:cubicBezTo>
                <a:cubicBezTo>
                  <a:pt x="212" y="598"/>
                  <a:pt x="212" y="598"/>
                  <a:pt x="212" y="598"/>
                </a:cubicBezTo>
                <a:cubicBezTo>
                  <a:pt x="205" y="598"/>
                  <a:pt x="200" y="592"/>
                  <a:pt x="200" y="586"/>
                </a:cubicBezTo>
                <a:close/>
                <a:moveTo>
                  <a:pt x="299" y="747"/>
                </a:moveTo>
                <a:cubicBezTo>
                  <a:pt x="285" y="747"/>
                  <a:pt x="274" y="736"/>
                  <a:pt x="274" y="723"/>
                </a:cubicBezTo>
                <a:cubicBezTo>
                  <a:pt x="324" y="723"/>
                  <a:pt x="324" y="723"/>
                  <a:pt x="324" y="723"/>
                </a:cubicBezTo>
                <a:cubicBezTo>
                  <a:pt x="324" y="736"/>
                  <a:pt x="313" y="747"/>
                  <a:pt x="299" y="747"/>
                </a:cubicBezTo>
                <a:close/>
                <a:moveTo>
                  <a:pt x="386" y="673"/>
                </a:moveTo>
                <a:cubicBezTo>
                  <a:pt x="212" y="673"/>
                  <a:pt x="212" y="673"/>
                  <a:pt x="212" y="673"/>
                </a:cubicBezTo>
                <a:cubicBezTo>
                  <a:pt x="205" y="673"/>
                  <a:pt x="200" y="667"/>
                  <a:pt x="200" y="660"/>
                </a:cubicBezTo>
                <a:cubicBezTo>
                  <a:pt x="200" y="653"/>
                  <a:pt x="205" y="648"/>
                  <a:pt x="212" y="648"/>
                </a:cubicBezTo>
                <a:cubicBezTo>
                  <a:pt x="386" y="648"/>
                  <a:pt x="386" y="648"/>
                  <a:pt x="386" y="648"/>
                </a:cubicBezTo>
                <a:cubicBezTo>
                  <a:pt x="393" y="648"/>
                  <a:pt x="399" y="654"/>
                  <a:pt x="399" y="660"/>
                </a:cubicBezTo>
                <a:cubicBezTo>
                  <a:pt x="399" y="667"/>
                  <a:pt x="393" y="673"/>
                  <a:pt x="386" y="673"/>
                </a:cubicBezTo>
                <a:close/>
                <a:moveTo>
                  <a:pt x="424" y="491"/>
                </a:moveTo>
                <a:cubicBezTo>
                  <a:pt x="424" y="355"/>
                  <a:pt x="424" y="355"/>
                  <a:pt x="424" y="355"/>
                </a:cubicBezTo>
                <a:cubicBezTo>
                  <a:pt x="471" y="261"/>
                  <a:pt x="471" y="261"/>
                  <a:pt x="471" y="261"/>
                </a:cubicBezTo>
                <a:cubicBezTo>
                  <a:pt x="477" y="248"/>
                  <a:pt x="472" y="233"/>
                  <a:pt x="460" y="227"/>
                </a:cubicBezTo>
                <a:cubicBezTo>
                  <a:pt x="447" y="221"/>
                  <a:pt x="433" y="226"/>
                  <a:pt x="426" y="238"/>
                </a:cubicBezTo>
                <a:cubicBezTo>
                  <a:pt x="399" y="293"/>
                  <a:pt x="399" y="293"/>
                  <a:pt x="399" y="293"/>
                </a:cubicBezTo>
                <a:cubicBezTo>
                  <a:pt x="371" y="238"/>
                  <a:pt x="371" y="238"/>
                  <a:pt x="371" y="238"/>
                </a:cubicBezTo>
                <a:cubicBezTo>
                  <a:pt x="363" y="221"/>
                  <a:pt x="335" y="221"/>
                  <a:pt x="327" y="238"/>
                </a:cubicBezTo>
                <a:cubicBezTo>
                  <a:pt x="299" y="293"/>
                  <a:pt x="299" y="293"/>
                  <a:pt x="299" y="293"/>
                </a:cubicBezTo>
                <a:cubicBezTo>
                  <a:pt x="272" y="238"/>
                  <a:pt x="272" y="238"/>
                  <a:pt x="272" y="238"/>
                </a:cubicBezTo>
                <a:cubicBezTo>
                  <a:pt x="263" y="221"/>
                  <a:pt x="236" y="221"/>
                  <a:pt x="227" y="238"/>
                </a:cubicBezTo>
                <a:cubicBezTo>
                  <a:pt x="200" y="293"/>
                  <a:pt x="200" y="293"/>
                  <a:pt x="200" y="293"/>
                </a:cubicBezTo>
                <a:cubicBezTo>
                  <a:pt x="172" y="238"/>
                  <a:pt x="172" y="238"/>
                  <a:pt x="172" y="238"/>
                </a:cubicBezTo>
                <a:cubicBezTo>
                  <a:pt x="166" y="226"/>
                  <a:pt x="151" y="221"/>
                  <a:pt x="139" y="227"/>
                </a:cubicBezTo>
                <a:cubicBezTo>
                  <a:pt x="126" y="234"/>
                  <a:pt x="122" y="248"/>
                  <a:pt x="128" y="261"/>
                </a:cubicBezTo>
                <a:cubicBezTo>
                  <a:pt x="175" y="355"/>
                  <a:pt x="175" y="355"/>
                  <a:pt x="175" y="355"/>
                </a:cubicBezTo>
                <a:cubicBezTo>
                  <a:pt x="175" y="491"/>
                  <a:pt x="175" y="491"/>
                  <a:pt x="175" y="491"/>
                </a:cubicBezTo>
                <a:cubicBezTo>
                  <a:pt x="100" y="450"/>
                  <a:pt x="50" y="374"/>
                  <a:pt x="50" y="287"/>
                </a:cubicBezTo>
                <a:cubicBezTo>
                  <a:pt x="50" y="156"/>
                  <a:pt x="162" y="50"/>
                  <a:pt x="299" y="50"/>
                </a:cubicBezTo>
                <a:cubicBezTo>
                  <a:pt x="437" y="50"/>
                  <a:pt x="548" y="156"/>
                  <a:pt x="548" y="287"/>
                </a:cubicBezTo>
                <a:cubicBezTo>
                  <a:pt x="548" y="374"/>
                  <a:pt x="498" y="450"/>
                  <a:pt x="424" y="4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/>
          <p:nvPr>
            <p:custDataLst>
              <p:tags r:id="rId6"/>
            </p:custDataLst>
          </p:nvPr>
        </p:nvGrpSpPr>
        <p:grpSpPr>
          <a:xfrm>
            <a:off x="6084357" y="3334558"/>
            <a:ext cx="142967" cy="126890"/>
            <a:chOff x="7551221" y="4142793"/>
            <a:chExt cx="388974" cy="345232"/>
          </a:xfrm>
          <a:solidFill>
            <a:schemeClr val="bg1"/>
          </a:solidFill>
        </p:grpSpPr>
        <p:sp>
          <p:nvSpPr>
            <p:cNvPr id="47" name="Freeform 5"/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7831781" y="4142793"/>
              <a:ext cx="108414" cy="345232"/>
            </a:xfrm>
            <a:custGeom>
              <a:avLst/>
              <a:gdLst>
                <a:gd name="T0" fmla="*/ 194 w 194"/>
                <a:gd name="T1" fmla="*/ 164 h 617"/>
                <a:gd name="T2" fmla="*/ 194 w 194"/>
                <a:gd name="T3" fmla="*/ 164 h 617"/>
                <a:gd name="T4" fmla="*/ 194 w 194"/>
                <a:gd name="T5" fmla="*/ 160 h 617"/>
                <a:gd name="T6" fmla="*/ 193 w 194"/>
                <a:gd name="T7" fmla="*/ 160 h 617"/>
                <a:gd name="T8" fmla="*/ 193 w 194"/>
                <a:gd name="T9" fmla="*/ 159 h 617"/>
                <a:gd name="T10" fmla="*/ 192 w 194"/>
                <a:gd name="T11" fmla="*/ 156 h 617"/>
                <a:gd name="T12" fmla="*/ 192 w 194"/>
                <a:gd name="T13" fmla="*/ 156 h 617"/>
                <a:gd name="T14" fmla="*/ 192 w 194"/>
                <a:gd name="T15" fmla="*/ 156 h 617"/>
                <a:gd name="T16" fmla="*/ 115 w 194"/>
                <a:gd name="T17" fmla="*/ 11 h 617"/>
                <a:gd name="T18" fmla="*/ 97 w 194"/>
                <a:gd name="T19" fmla="*/ 0 h 617"/>
                <a:gd name="T20" fmla="*/ 80 w 194"/>
                <a:gd name="T21" fmla="*/ 11 h 617"/>
                <a:gd name="T22" fmla="*/ 3 w 194"/>
                <a:gd name="T23" fmla="*/ 156 h 617"/>
                <a:gd name="T24" fmla="*/ 3 w 194"/>
                <a:gd name="T25" fmla="*/ 156 h 617"/>
                <a:gd name="T26" fmla="*/ 3 w 194"/>
                <a:gd name="T27" fmla="*/ 156 h 617"/>
                <a:gd name="T28" fmla="*/ 2 w 194"/>
                <a:gd name="T29" fmla="*/ 159 h 617"/>
                <a:gd name="T30" fmla="*/ 1 w 194"/>
                <a:gd name="T31" fmla="*/ 160 h 617"/>
                <a:gd name="T32" fmla="*/ 1 w 194"/>
                <a:gd name="T33" fmla="*/ 160 h 617"/>
                <a:gd name="T34" fmla="*/ 1 w 194"/>
                <a:gd name="T35" fmla="*/ 164 h 617"/>
                <a:gd name="T36" fmla="*/ 1 w 194"/>
                <a:gd name="T37" fmla="*/ 164 h 617"/>
                <a:gd name="T38" fmla="*/ 0 w 194"/>
                <a:gd name="T39" fmla="*/ 166 h 617"/>
                <a:gd name="T40" fmla="*/ 0 w 194"/>
                <a:gd name="T41" fmla="*/ 597 h 617"/>
                <a:gd name="T42" fmla="*/ 20 w 194"/>
                <a:gd name="T43" fmla="*/ 617 h 617"/>
                <a:gd name="T44" fmla="*/ 174 w 194"/>
                <a:gd name="T45" fmla="*/ 617 h 617"/>
                <a:gd name="T46" fmla="*/ 194 w 194"/>
                <a:gd name="T47" fmla="*/ 597 h 617"/>
                <a:gd name="T48" fmla="*/ 194 w 194"/>
                <a:gd name="T49" fmla="*/ 166 h 617"/>
                <a:gd name="T50" fmla="*/ 194 w 194"/>
                <a:gd name="T51" fmla="*/ 164 h 617"/>
                <a:gd name="T52" fmla="*/ 40 w 194"/>
                <a:gd name="T53" fmla="*/ 193 h 617"/>
                <a:gd name="T54" fmla="*/ 91 w 194"/>
                <a:gd name="T55" fmla="*/ 209 h 617"/>
                <a:gd name="T56" fmla="*/ 97 w 194"/>
                <a:gd name="T57" fmla="*/ 210 h 617"/>
                <a:gd name="T58" fmla="*/ 103 w 194"/>
                <a:gd name="T59" fmla="*/ 209 h 617"/>
                <a:gd name="T60" fmla="*/ 154 w 194"/>
                <a:gd name="T61" fmla="*/ 193 h 617"/>
                <a:gd name="T62" fmla="*/ 154 w 194"/>
                <a:gd name="T63" fmla="*/ 491 h 617"/>
                <a:gd name="T64" fmla="*/ 40 w 194"/>
                <a:gd name="T65" fmla="*/ 491 h 617"/>
                <a:gd name="T66" fmla="*/ 40 w 194"/>
                <a:gd name="T67" fmla="*/ 193 h 617"/>
                <a:gd name="T68" fmla="*/ 97 w 194"/>
                <a:gd name="T69" fmla="*/ 63 h 617"/>
                <a:gd name="T70" fmla="*/ 145 w 194"/>
                <a:gd name="T71" fmla="*/ 154 h 617"/>
                <a:gd name="T72" fmla="*/ 97 w 194"/>
                <a:gd name="T73" fmla="*/ 169 h 617"/>
                <a:gd name="T74" fmla="*/ 49 w 194"/>
                <a:gd name="T75" fmla="*/ 154 h 617"/>
                <a:gd name="T76" fmla="*/ 97 w 194"/>
                <a:gd name="T77" fmla="*/ 63 h 617"/>
                <a:gd name="T78" fmla="*/ 40 w 194"/>
                <a:gd name="T79" fmla="*/ 577 h 617"/>
                <a:gd name="T80" fmla="*/ 40 w 194"/>
                <a:gd name="T81" fmla="*/ 577 h 617"/>
                <a:gd name="T82" fmla="*/ 40 w 194"/>
                <a:gd name="T83" fmla="*/ 531 h 617"/>
                <a:gd name="T84" fmla="*/ 154 w 194"/>
                <a:gd name="T85" fmla="*/ 531 h 617"/>
                <a:gd name="T86" fmla="*/ 154 w 194"/>
                <a:gd name="T87" fmla="*/ 577 h 617"/>
                <a:gd name="T88" fmla="*/ 40 w 194"/>
                <a:gd name="T89" fmla="*/ 577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4" h="617">
                  <a:moveTo>
                    <a:pt x="194" y="164"/>
                  </a:moveTo>
                  <a:cubicBezTo>
                    <a:pt x="194" y="164"/>
                    <a:pt x="194" y="164"/>
                    <a:pt x="194" y="164"/>
                  </a:cubicBezTo>
                  <a:cubicBezTo>
                    <a:pt x="194" y="162"/>
                    <a:pt x="194" y="161"/>
                    <a:pt x="194" y="160"/>
                  </a:cubicBezTo>
                  <a:cubicBezTo>
                    <a:pt x="194" y="160"/>
                    <a:pt x="194" y="160"/>
                    <a:pt x="193" y="160"/>
                  </a:cubicBezTo>
                  <a:cubicBezTo>
                    <a:pt x="193" y="160"/>
                    <a:pt x="193" y="160"/>
                    <a:pt x="193" y="159"/>
                  </a:cubicBezTo>
                  <a:cubicBezTo>
                    <a:pt x="193" y="158"/>
                    <a:pt x="193" y="157"/>
                    <a:pt x="192" y="156"/>
                  </a:cubicBezTo>
                  <a:cubicBezTo>
                    <a:pt x="192" y="156"/>
                    <a:pt x="192" y="156"/>
                    <a:pt x="192" y="156"/>
                  </a:cubicBezTo>
                  <a:cubicBezTo>
                    <a:pt x="192" y="156"/>
                    <a:pt x="192" y="156"/>
                    <a:pt x="192" y="156"/>
                  </a:cubicBezTo>
                  <a:cubicBezTo>
                    <a:pt x="115" y="11"/>
                    <a:pt x="115" y="11"/>
                    <a:pt x="115" y="11"/>
                  </a:cubicBezTo>
                  <a:cubicBezTo>
                    <a:pt x="112" y="4"/>
                    <a:pt x="105" y="0"/>
                    <a:pt x="97" y="0"/>
                  </a:cubicBezTo>
                  <a:cubicBezTo>
                    <a:pt x="90" y="0"/>
                    <a:pt x="83" y="4"/>
                    <a:pt x="80" y="11"/>
                  </a:cubicBezTo>
                  <a:cubicBezTo>
                    <a:pt x="3" y="156"/>
                    <a:pt x="3" y="156"/>
                    <a:pt x="3" y="156"/>
                  </a:cubicBezTo>
                  <a:cubicBezTo>
                    <a:pt x="3" y="156"/>
                    <a:pt x="3" y="156"/>
                    <a:pt x="3" y="156"/>
                  </a:cubicBezTo>
                  <a:cubicBezTo>
                    <a:pt x="3" y="156"/>
                    <a:pt x="3" y="156"/>
                    <a:pt x="3" y="156"/>
                  </a:cubicBezTo>
                  <a:cubicBezTo>
                    <a:pt x="2" y="157"/>
                    <a:pt x="2" y="158"/>
                    <a:pt x="2" y="159"/>
                  </a:cubicBezTo>
                  <a:cubicBezTo>
                    <a:pt x="1" y="160"/>
                    <a:pt x="1" y="160"/>
                    <a:pt x="1" y="160"/>
                  </a:cubicBezTo>
                  <a:cubicBezTo>
                    <a:pt x="1" y="160"/>
                    <a:pt x="1" y="160"/>
                    <a:pt x="1" y="160"/>
                  </a:cubicBezTo>
                  <a:cubicBezTo>
                    <a:pt x="1" y="161"/>
                    <a:pt x="1" y="162"/>
                    <a:pt x="1" y="164"/>
                  </a:cubicBezTo>
                  <a:cubicBezTo>
                    <a:pt x="1" y="164"/>
                    <a:pt x="1" y="164"/>
                    <a:pt x="1" y="164"/>
                  </a:cubicBezTo>
                  <a:cubicBezTo>
                    <a:pt x="1" y="165"/>
                    <a:pt x="0" y="165"/>
                    <a:pt x="0" y="16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608"/>
                    <a:pt x="9" y="617"/>
                    <a:pt x="20" y="617"/>
                  </a:cubicBezTo>
                  <a:cubicBezTo>
                    <a:pt x="174" y="617"/>
                    <a:pt x="174" y="617"/>
                    <a:pt x="174" y="617"/>
                  </a:cubicBezTo>
                  <a:cubicBezTo>
                    <a:pt x="185" y="617"/>
                    <a:pt x="194" y="608"/>
                    <a:pt x="194" y="597"/>
                  </a:cubicBezTo>
                  <a:cubicBezTo>
                    <a:pt x="194" y="166"/>
                    <a:pt x="194" y="166"/>
                    <a:pt x="194" y="166"/>
                  </a:cubicBezTo>
                  <a:cubicBezTo>
                    <a:pt x="194" y="165"/>
                    <a:pt x="194" y="165"/>
                    <a:pt x="194" y="164"/>
                  </a:cubicBezTo>
                  <a:close/>
                  <a:moveTo>
                    <a:pt x="40" y="193"/>
                  </a:moveTo>
                  <a:cubicBezTo>
                    <a:pt x="91" y="209"/>
                    <a:pt x="91" y="209"/>
                    <a:pt x="91" y="209"/>
                  </a:cubicBezTo>
                  <a:cubicBezTo>
                    <a:pt x="93" y="209"/>
                    <a:pt x="95" y="210"/>
                    <a:pt x="97" y="210"/>
                  </a:cubicBezTo>
                  <a:cubicBezTo>
                    <a:pt x="99" y="210"/>
                    <a:pt x="101" y="209"/>
                    <a:pt x="103" y="209"/>
                  </a:cubicBezTo>
                  <a:cubicBezTo>
                    <a:pt x="154" y="193"/>
                    <a:pt x="154" y="193"/>
                    <a:pt x="154" y="193"/>
                  </a:cubicBezTo>
                  <a:cubicBezTo>
                    <a:pt x="154" y="491"/>
                    <a:pt x="154" y="491"/>
                    <a:pt x="154" y="491"/>
                  </a:cubicBezTo>
                  <a:cubicBezTo>
                    <a:pt x="40" y="491"/>
                    <a:pt x="40" y="491"/>
                    <a:pt x="40" y="491"/>
                  </a:cubicBezTo>
                  <a:lnTo>
                    <a:pt x="40" y="193"/>
                  </a:lnTo>
                  <a:close/>
                  <a:moveTo>
                    <a:pt x="97" y="63"/>
                  </a:moveTo>
                  <a:cubicBezTo>
                    <a:pt x="145" y="154"/>
                    <a:pt x="145" y="154"/>
                    <a:pt x="145" y="154"/>
                  </a:cubicBezTo>
                  <a:cubicBezTo>
                    <a:pt x="97" y="169"/>
                    <a:pt x="97" y="169"/>
                    <a:pt x="97" y="169"/>
                  </a:cubicBezTo>
                  <a:cubicBezTo>
                    <a:pt x="49" y="154"/>
                    <a:pt x="49" y="154"/>
                    <a:pt x="49" y="154"/>
                  </a:cubicBezTo>
                  <a:lnTo>
                    <a:pt x="97" y="63"/>
                  </a:lnTo>
                  <a:close/>
                  <a:moveTo>
                    <a:pt x="40" y="577"/>
                  </a:moveTo>
                  <a:cubicBezTo>
                    <a:pt x="40" y="577"/>
                    <a:pt x="40" y="577"/>
                    <a:pt x="40" y="577"/>
                  </a:cubicBezTo>
                  <a:cubicBezTo>
                    <a:pt x="40" y="531"/>
                    <a:pt x="40" y="531"/>
                    <a:pt x="40" y="531"/>
                  </a:cubicBezTo>
                  <a:cubicBezTo>
                    <a:pt x="154" y="531"/>
                    <a:pt x="154" y="531"/>
                    <a:pt x="154" y="531"/>
                  </a:cubicBezTo>
                  <a:cubicBezTo>
                    <a:pt x="154" y="577"/>
                    <a:pt x="154" y="577"/>
                    <a:pt x="154" y="577"/>
                  </a:cubicBezTo>
                  <a:lnTo>
                    <a:pt x="40" y="5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Freeform 6"/>
            <p:cNvSpPr>
              <a:spLocks noEditPoints="1"/>
            </p:cNvSpPr>
            <p:nvPr>
              <p:custDataLst>
                <p:tags r:id="rId9"/>
              </p:custDataLst>
            </p:nvPr>
          </p:nvSpPr>
          <p:spPr bwMode="auto">
            <a:xfrm>
              <a:off x="7551221" y="4142793"/>
              <a:ext cx="259159" cy="345232"/>
            </a:xfrm>
            <a:custGeom>
              <a:avLst/>
              <a:gdLst>
                <a:gd name="T0" fmla="*/ 443 w 463"/>
                <a:gd name="T1" fmla="*/ 0 h 617"/>
                <a:gd name="T2" fmla="*/ 20 w 463"/>
                <a:gd name="T3" fmla="*/ 0 h 617"/>
                <a:gd name="T4" fmla="*/ 0 w 463"/>
                <a:gd name="T5" fmla="*/ 20 h 617"/>
                <a:gd name="T6" fmla="*/ 0 w 463"/>
                <a:gd name="T7" fmla="*/ 597 h 617"/>
                <a:gd name="T8" fmla="*/ 20 w 463"/>
                <a:gd name="T9" fmla="*/ 617 h 617"/>
                <a:gd name="T10" fmla="*/ 443 w 463"/>
                <a:gd name="T11" fmla="*/ 617 h 617"/>
                <a:gd name="T12" fmla="*/ 463 w 463"/>
                <a:gd name="T13" fmla="*/ 597 h 617"/>
                <a:gd name="T14" fmla="*/ 463 w 463"/>
                <a:gd name="T15" fmla="*/ 20 h 617"/>
                <a:gd name="T16" fmla="*/ 443 w 463"/>
                <a:gd name="T17" fmla="*/ 0 h 617"/>
                <a:gd name="T18" fmla="*/ 423 w 463"/>
                <a:gd name="T19" fmla="*/ 577 h 617"/>
                <a:gd name="T20" fmla="*/ 40 w 463"/>
                <a:gd name="T21" fmla="*/ 577 h 617"/>
                <a:gd name="T22" fmla="*/ 40 w 463"/>
                <a:gd name="T23" fmla="*/ 40 h 617"/>
                <a:gd name="T24" fmla="*/ 423 w 463"/>
                <a:gd name="T25" fmla="*/ 40 h 617"/>
                <a:gd name="T26" fmla="*/ 423 w 463"/>
                <a:gd name="T27" fmla="*/ 577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2" h="617">
                  <a:moveTo>
                    <a:pt x="44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608"/>
                    <a:pt x="9" y="617"/>
                    <a:pt x="20" y="617"/>
                  </a:cubicBezTo>
                  <a:cubicBezTo>
                    <a:pt x="443" y="617"/>
                    <a:pt x="443" y="617"/>
                    <a:pt x="443" y="617"/>
                  </a:cubicBezTo>
                  <a:cubicBezTo>
                    <a:pt x="454" y="617"/>
                    <a:pt x="463" y="608"/>
                    <a:pt x="463" y="597"/>
                  </a:cubicBezTo>
                  <a:cubicBezTo>
                    <a:pt x="463" y="20"/>
                    <a:pt x="463" y="20"/>
                    <a:pt x="463" y="20"/>
                  </a:cubicBezTo>
                  <a:cubicBezTo>
                    <a:pt x="463" y="9"/>
                    <a:pt x="454" y="0"/>
                    <a:pt x="443" y="0"/>
                  </a:cubicBezTo>
                  <a:close/>
                  <a:moveTo>
                    <a:pt x="423" y="577"/>
                  </a:moveTo>
                  <a:cubicBezTo>
                    <a:pt x="40" y="577"/>
                    <a:pt x="40" y="577"/>
                    <a:pt x="40" y="577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423" y="40"/>
                    <a:pt x="423" y="40"/>
                    <a:pt x="423" y="40"/>
                  </a:cubicBezTo>
                  <a:lnTo>
                    <a:pt x="423" y="5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Freeform 7"/>
            <p:cNvSpPr/>
            <p:nvPr>
              <p:custDataLst>
                <p:tags r:id="rId10"/>
              </p:custDataLst>
            </p:nvPr>
          </p:nvSpPr>
          <p:spPr bwMode="auto">
            <a:xfrm>
              <a:off x="7595433" y="4276606"/>
              <a:ext cx="171911" cy="22341"/>
            </a:xfrm>
            <a:custGeom>
              <a:avLst/>
              <a:gdLst>
                <a:gd name="T0" fmla="*/ 20 w 307"/>
                <a:gd name="T1" fmla="*/ 40 h 40"/>
                <a:gd name="T2" fmla="*/ 287 w 307"/>
                <a:gd name="T3" fmla="*/ 40 h 40"/>
                <a:gd name="T4" fmla="*/ 307 w 307"/>
                <a:gd name="T5" fmla="*/ 20 h 40"/>
                <a:gd name="T6" fmla="*/ 287 w 307"/>
                <a:gd name="T7" fmla="*/ 0 h 40"/>
                <a:gd name="T8" fmla="*/ 20 w 307"/>
                <a:gd name="T9" fmla="*/ 0 h 40"/>
                <a:gd name="T10" fmla="*/ 0 w 307"/>
                <a:gd name="T11" fmla="*/ 20 h 40"/>
                <a:gd name="T12" fmla="*/ 20 w 307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7" h="40">
                  <a:moveTo>
                    <a:pt x="20" y="40"/>
                  </a:moveTo>
                  <a:cubicBezTo>
                    <a:pt x="287" y="40"/>
                    <a:pt x="287" y="40"/>
                    <a:pt x="287" y="40"/>
                  </a:cubicBezTo>
                  <a:cubicBezTo>
                    <a:pt x="298" y="40"/>
                    <a:pt x="307" y="31"/>
                    <a:pt x="307" y="20"/>
                  </a:cubicBezTo>
                  <a:cubicBezTo>
                    <a:pt x="307" y="9"/>
                    <a:pt x="298" y="0"/>
                    <a:pt x="287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Freeform 8"/>
            <p:cNvSpPr/>
            <p:nvPr>
              <p:custDataLst>
                <p:tags r:id="rId11"/>
              </p:custDataLst>
            </p:nvPr>
          </p:nvSpPr>
          <p:spPr bwMode="auto">
            <a:xfrm>
              <a:off x="7595433" y="4221105"/>
              <a:ext cx="171911" cy="22341"/>
            </a:xfrm>
            <a:custGeom>
              <a:avLst/>
              <a:gdLst>
                <a:gd name="T0" fmla="*/ 20 w 307"/>
                <a:gd name="T1" fmla="*/ 40 h 40"/>
                <a:gd name="T2" fmla="*/ 287 w 307"/>
                <a:gd name="T3" fmla="*/ 40 h 40"/>
                <a:gd name="T4" fmla="*/ 307 w 307"/>
                <a:gd name="T5" fmla="*/ 20 h 40"/>
                <a:gd name="T6" fmla="*/ 287 w 307"/>
                <a:gd name="T7" fmla="*/ 0 h 40"/>
                <a:gd name="T8" fmla="*/ 20 w 307"/>
                <a:gd name="T9" fmla="*/ 0 h 40"/>
                <a:gd name="T10" fmla="*/ 0 w 307"/>
                <a:gd name="T11" fmla="*/ 20 h 40"/>
                <a:gd name="T12" fmla="*/ 20 w 307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7" h="40">
                  <a:moveTo>
                    <a:pt x="20" y="40"/>
                  </a:moveTo>
                  <a:cubicBezTo>
                    <a:pt x="287" y="40"/>
                    <a:pt x="287" y="40"/>
                    <a:pt x="287" y="40"/>
                  </a:cubicBezTo>
                  <a:cubicBezTo>
                    <a:pt x="298" y="40"/>
                    <a:pt x="307" y="31"/>
                    <a:pt x="307" y="20"/>
                  </a:cubicBezTo>
                  <a:cubicBezTo>
                    <a:pt x="307" y="9"/>
                    <a:pt x="298" y="0"/>
                    <a:pt x="287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Freeform 9"/>
            <p:cNvSpPr/>
            <p:nvPr>
              <p:custDataLst>
                <p:tags r:id="rId12"/>
              </p:custDataLst>
            </p:nvPr>
          </p:nvSpPr>
          <p:spPr bwMode="auto">
            <a:xfrm>
              <a:off x="7595433" y="4331401"/>
              <a:ext cx="171911" cy="22341"/>
            </a:xfrm>
            <a:custGeom>
              <a:avLst/>
              <a:gdLst>
                <a:gd name="T0" fmla="*/ 20 w 307"/>
                <a:gd name="T1" fmla="*/ 40 h 40"/>
                <a:gd name="T2" fmla="*/ 287 w 307"/>
                <a:gd name="T3" fmla="*/ 40 h 40"/>
                <a:gd name="T4" fmla="*/ 307 w 307"/>
                <a:gd name="T5" fmla="*/ 20 h 40"/>
                <a:gd name="T6" fmla="*/ 287 w 307"/>
                <a:gd name="T7" fmla="*/ 0 h 40"/>
                <a:gd name="T8" fmla="*/ 20 w 307"/>
                <a:gd name="T9" fmla="*/ 0 h 40"/>
                <a:gd name="T10" fmla="*/ 0 w 307"/>
                <a:gd name="T11" fmla="*/ 20 h 40"/>
                <a:gd name="T12" fmla="*/ 20 w 307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7" h="40">
                  <a:moveTo>
                    <a:pt x="20" y="40"/>
                  </a:moveTo>
                  <a:cubicBezTo>
                    <a:pt x="287" y="40"/>
                    <a:pt x="287" y="40"/>
                    <a:pt x="287" y="40"/>
                  </a:cubicBezTo>
                  <a:cubicBezTo>
                    <a:pt x="298" y="40"/>
                    <a:pt x="307" y="32"/>
                    <a:pt x="307" y="20"/>
                  </a:cubicBezTo>
                  <a:cubicBezTo>
                    <a:pt x="307" y="9"/>
                    <a:pt x="298" y="0"/>
                    <a:pt x="287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2"/>
                    <a:pt x="9" y="40"/>
                    <a:pt x="2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Freeform 10"/>
            <p:cNvSpPr/>
            <p:nvPr>
              <p:custDataLst>
                <p:tags r:id="rId13"/>
              </p:custDataLst>
            </p:nvPr>
          </p:nvSpPr>
          <p:spPr bwMode="auto">
            <a:xfrm>
              <a:off x="7595433" y="4386901"/>
              <a:ext cx="171911" cy="22341"/>
            </a:xfrm>
            <a:custGeom>
              <a:avLst/>
              <a:gdLst>
                <a:gd name="T0" fmla="*/ 20 w 307"/>
                <a:gd name="T1" fmla="*/ 40 h 40"/>
                <a:gd name="T2" fmla="*/ 287 w 307"/>
                <a:gd name="T3" fmla="*/ 40 h 40"/>
                <a:gd name="T4" fmla="*/ 307 w 307"/>
                <a:gd name="T5" fmla="*/ 20 h 40"/>
                <a:gd name="T6" fmla="*/ 287 w 307"/>
                <a:gd name="T7" fmla="*/ 0 h 40"/>
                <a:gd name="T8" fmla="*/ 20 w 307"/>
                <a:gd name="T9" fmla="*/ 0 h 40"/>
                <a:gd name="T10" fmla="*/ 0 w 307"/>
                <a:gd name="T11" fmla="*/ 20 h 40"/>
                <a:gd name="T12" fmla="*/ 20 w 307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7" h="40">
                  <a:moveTo>
                    <a:pt x="20" y="40"/>
                  </a:moveTo>
                  <a:cubicBezTo>
                    <a:pt x="287" y="40"/>
                    <a:pt x="287" y="40"/>
                    <a:pt x="287" y="40"/>
                  </a:cubicBezTo>
                  <a:cubicBezTo>
                    <a:pt x="298" y="40"/>
                    <a:pt x="307" y="31"/>
                    <a:pt x="307" y="20"/>
                  </a:cubicBezTo>
                  <a:cubicBezTo>
                    <a:pt x="307" y="9"/>
                    <a:pt x="298" y="0"/>
                    <a:pt x="287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2" name="图片 11" descr="反白稿校标组合-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2425" y="108585"/>
            <a:ext cx="1639570" cy="412750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7"/>
            </p:custDataLst>
          </p:nvPr>
        </p:nvSpPr>
        <p:spPr>
          <a:xfrm flipH="1">
            <a:off x="6411091" y="2743835"/>
            <a:ext cx="2417243" cy="2399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创新创业实践类课程：</a:t>
            </a:r>
          </a:p>
          <a:p>
            <a:pPr algn="l">
              <a:lnSpc>
                <a:spcPct val="200000"/>
              </a:lnSpc>
            </a:pP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大语言模型与智能翻译实践、</a:t>
            </a:r>
          </a:p>
          <a:p>
            <a:pPr algn="l">
              <a:lnSpc>
                <a:spcPct val="200000"/>
              </a:lnSpc>
            </a:pP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文化外译与传播、</a:t>
            </a:r>
          </a:p>
          <a:p>
            <a:pPr algn="l">
              <a:lnSpc>
                <a:spcPct val="200000"/>
              </a:lnSpc>
            </a:pP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项目式国际人才创新力提升工作坊、数字人文工作坊、</a:t>
            </a:r>
          </a:p>
          <a:p>
            <a:pPr algn="l">
              <a:lnSpc>
                <a:spcPct val="200000"/>
              </a:lnSpc>
            </a:pP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莎翁之夜戏剧表演等。</a:t>
            </a:r>
          </a:p>
          <a:p>
            <a:pPr algn="l">
              <a:lnSpc>
                <a:spcPct val="200000"/>
              </a:lnSpc>
            </a:pPr>
            <a:endParaRPr lang="zh-CN" altLang="en-US" sz="105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F11A893-47F2-CCF5-4BFC-62C00D7C5904}"/>
              </a:ext>
            </a:extLst>
          </p:cNvPr>
          <p:cNvSpPr txBox="1"/>
          <p:nvPr/>
        </p:nvSpPr>
        <p:spPr>
          <a:xfrm>
            <a:off x="5319428" y="77787"/>
            <a:ext cx="3389143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英语（数智语言）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/>
        </p:nvSpPr>
        <p:spPr>
          <a:xfrm>
            <a:off x="0" y="-1"/>
            <a:ext cx="9144001" cy="5588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汉仪旗黑-50S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2578100" y="76200"/>
            <a:ext cx="400494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bg1"/>
                </a:solidFill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  <a:sym typeface="+mn-ea"/>
              </a:rPr>
              <a:t>英语（数智语言）升学就业</a:t>
            </a:r>
            <a:endParaRPr lang="zh-CN" altLang="en-US" sz="2400" b="1" kern="100" dirty="0">
              <a:solidFill>
                <a:schemeClr val="bg1"/>
              </a:solidFill>
              <a:latin typeface="Songti SC Bold" panose="02010800040101010101" charset="-122"/>
              <a:ea typeface="Songti SC Bold" panose="02010800040101010101" charset="-122"/>
              <a:cs typeface="Songti SC Bold" panose="02010800040101010101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708572" y="235295"/>
            <a:ext cx="206828" cy="123371"/>
            <a:chOff x="6709229" y="856343"/>
            <a:chExt cx="232229" cy="58057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6709229" y="856343"/>
              <a:ext cx="23222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6709229" y="885372"/>
              <a:ext cx="23222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6709229" y="914400"/>
              <a:ext cx="23222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直接箭头连接符 20"/>
          <p:cNvCxnSpPr/>
          <p:nvPr>
            <p:custDataLst>
              <p:tags r:id="rId1"/>
            </p:custDataLst>
          </p:nvPr>
        </p:nvCxnSpPr>
        <p:spPr>
          <a:xfrm>
            <a:off x="228600" y="2188619"/>
            <a:ext cx="85519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组合 45"/>
          <p:cNvGrpSpPr/>
          <p:nvPr>
            <p:custDataLst>
              <p:tags r:id="rId2"/>
            </p:custDataLst>
          </p:nvPr>
        </p:nvGrpSpPr>
        <p:grpSpPr>
          <a:xfrm>
            <a:off x="1100951" y="989119"/>
            <a:ext cx="813372" cy="1337105"/>
            <a:chOff x="853582" y="1037670"/>
            <a:chExt cx="795890" cy="1308366"/>
          </a:xfrm>
        </p:grpSpPr>
        <p:sp>
          <p:nvSpPr>
            <p:cNvPr id="64" name="椭圆 63"/>
            <p:cNvSpPr/>
            <p:nvPr>
              <p:custDataLst>
                <p:tags r:id="rId23"/>
              </p:custDataLst>
            </p:nvPr>
          </p:nvSpPr>
          <p:spPr>
            <a:xfrm>
              <a:off x="1126836" y="2105891"/>
              <a:ext cx="240145" cy="240145"/>
            </a:xfrm>
            <a:prstGeom prst="ellipse">
              <a:avLst/>
            </a:prstGeom>
            <a:ln w="28575">
              <a:solidFill>
                <a:srgbClr val="EFED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泪滴形 64"/>
            <p:cNvSpPr/>
            <p:nvPr>
              <p:custDataLst>
                <p:tags r:id="rId24"/>
              </p:custDataLst>
            </p:nvPr>
          </p:nvSpPr>
          <p:spPr>
            <a:xfrm rot="8100000">
              <a:off x="853582" y="1037670"/>
              <a:ext cx="795890" cy="79589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组合 54"/>
          <p:cNvGrpSpPr/>
          <p:nvPr>
            <p:custDataLst>
              <p:tags r:id="rId3"/>
            </p:custDataLst>
          </p:nvPr>
        </p:nvGrpSpPr>
        <p:grpSpPr>
          <a:xfrm>
            <a:off x="3143859" y="960802"/>
            <a:ext cx="813372" cy="1337105"/>
            <a:chOff x="853582" y="1037670"/>
            <a:chExt cx="795890" cy="1308366"/>
          </a:xfrm>
        </p:grpSpPr>
        <p:sp>
          <p:nvSpPr>
            <p:cNvPr id="62" name="椭圆 61"/>
            <p:cNvSpPr/>
            <p:nvPr>
              <p:custDataLst>
                <p:tags r:id="rId21"/>
              </p:custDataLst>
            </p:nvPr>
          </p:nvSpPr>
          <p:spPr>
            <a:xfrm>
              <a:off x="1126836" y="2105891"/>
              <a:ext cx="240145" cy="240145"/>
            </a:xfrm>
            <a:prstGeom prst="ellipse">
              <a:avLst/>
            </a:prstGeom>
            <a:ln w="28575">
              <a:solidFill>
                <a:srgbClr val="EFED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泪滴形 62"/>
            <p:cNvSpPr/>
            <p:nvPr>
              <p:custDataLst>
                <p:tags r:id="rId22"/>
              </p:custDataLst>
            </p:nvPr>
          </p:nvSpPr>
          <p:spPr>
            <a:xfrm rot="8100000">
              <a:off x="853582" y="1037670"/>
              <a:ext cx="795890" cy="79589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组合 55"/>
          <p:cNvGrpSpPr/>
          <p:nvPr>
            <p:custDataLst>
              <p:tags r:id="rId4"/>
            </p:custDataLst>
          </p:nvPr>
        </p:nvGrpSpPr>
        <p:grpSpPr>
          <a:xfrm>
            <a:off x="5186768" y="970241"/>
            <a:ext cx="813372" cy="1337105"/>
            <a:chOff x="853582" y="1037670"/>
            <a:chExt cx="795890" cy="1308366"/>
          </a:xfrm>
        </p:grpSpPr>
        <p:sp>
          <p:nvSpPr>
            <p:cNvPr id="60" name="椭圆 59"/>
            <p:cNvSpPr/>
            <p:nvPr>
              <p:custDataLst>
                <p:tags r:id="rId19"/>
              </p:custDataLst>
            </p:nvPr>
          </p:nvSpPr>
          <p:spPr>
            <a:xfrm>
              <a:off x="1126836" y="2105891"/>
              <a:ext cx="240145" cy="240145"/>
            </a:xfrm>
            <a:prstGeom prst="ellipse">
              <a:avLst/>
            </a:prstGeom>
            <a:ln w="28575">
              <a:solidFill>
                <a:srgbClr val="EFED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泪滴形 60"/>
            <p:cNvSpPr/>
            <p:nvPr>
              <p:custDataLst>
                <p:tags r:id="rId20"/>
              </p:custDataLst>
            </p:nvPr>
          </p:nvSpPr>
          <p:spPr>
            <a:xfrm rot="8100000">
              <a:off x="853582" y="1037670"/>
              <a:ext cx="795890" cy="79589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7" name="组合 56"/>
          <p:cNvGrpSpPr/>
          <p:nvPr>
            <p:custDataLst>
              <p:tags r:id="rId5"/>
            </p:custDataLst>
          </p:nvPr>
        </p:nvGrpSpPr>
        <p:grpSpPr>
          <a:xfrm>
            <a:off x="7229677" y="941923"/>
            <a:ext cx="813372" cy="1337105"/>
            <a:chOff x="853582" y="1037670"/>
            <a:chExt cx="795890" cy="1308366"/>
          </a:xfrm>
        </p:grpSpPr>
        <p:sp>
          <p:nvSpPr>
            <p:cNvPr id="58" name="椭圆 57"/>
            <p:cNvSpPr/>
            <p:nvPr>
              <p:custDataLst>
                <p:tags r:id="rId17"/>
              </p:custDataLst>
            </p:nvPr>
          </p:nvSpPr>
          <p:spPr>
            <a:xfrm>
              <a:off x="1126836" y="2105891"/>
              <a:ext cx="240145" cy="240145"/>
            </a:xfrm>
            <a:prstGeom prst="ellipse">
              <a:avLst/>
            </a:prstGeom>
            <a:ln w="28575">
              <a:solidFill>
                <a:srgbClr val="EFED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泪滴形 58"/>
            <p:cNvSpPr/>
            <p:nvPr>
              <p:custDataLst>
                <p:tags r:id="rId18"/>
              </p:custDataLst>
            </p:nvPr>
          </p:nvSpPr>
          <p:spPr>
            <a:xfrm rot="8100000">
              <a:off x="853582" y="1037670"/>
              <a:ext cx="795890" cy="79589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任意多边形: 形状 41"/>
          <p:cNvSpPr/>
          <p:nvPr>
            <p:custDataLst>
              <p:tags r:id="rId6"/>
            </p:custDataLst>
          </p:nvPr>
        </p:nvSpPr>
        <p:spPr>
          <a:xfrm>
            <a:off x="527050" y="2406650"/>
            <a:ext cx="8070215" cy="2287270"/>
          </a:xfrm>
          <a:custGeom>
            <a:avLst/>
            <a:gdLst>
              <a:gd name="connsiteX0" fmla="*/ 955963 w 1911927"/>
              <a:gd name="connsiteY0" fmla="*/ 0 h 1921164"/>
              <a:gd name="connsiteX1" fmla="*/ 1047034 w 1911927"/>
              <a:gd name="connsiteY1" fmla="*/ 157019 h 1921164"/>
              <a:gd name="connsiteX2" fmla="*/ 1761904 w 1911927"/>
              <a:gd name="connsiteY2" fmla="*/ 157019 h 1921164"/>
              <a:gd name="connsiteX3" fmla="*/ 1911927 w 1911927"/>
              <a:gd name="connsiteY3" fmla="*/ 307042 h 1921164"/>
              <a:gd name="connsiteX4" fmla="*/ 1911927 w 1911927"/>
              <a:gd name="connsiteY4" fmla="*/ 1771141 h 1921164"/>
              <a:gd name="connsiteX5" fmla="*/ 1761904 w 1911927"/>
              <a:gd name="connsiteY5" fmla="*/ 1921164 h 1921164"/>
              <a:gd name="connsiteX6" fmla="*/ 150023 w 1911927"/>
              <a:gd name="connsiteY6" fmla="*/ 1921164 h 1921164"/>
              <a:gd name="connsiteX7" fmla="*/ 0 w 1911927"/>
              <a:gd name="connsiteY7" fmla="*/ 1771141 h 1921164"/>
              <a:gd name="connsiteX8" fmla="*/ 0 w 1911927"/>
              <a:gd name="connsiteY8" fmla="*/ 307042 h 1921164"/>
              <a:gd name="connsiteX9" fmla="*/ 150023 w 1911927"/>
              <a:gd name="connsiteY9" fmla="*/ 157019 h 1921164"/>
              <a:gd name="connsiteX10" fmla="*/ 864892 w 1911927"/>
              <a:gd name="connsiteY10" fmla="*/ 157019 h 192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11927" h="1921164">
                <a:moveTo>
                  <a:pt x="955963" y="0"/>
                </a:moveTo>
                <a:lnTo>
                  <a:pt x="1047034" y="157019"/>
                </a:lnTo>
                <a:lnTo>
                  <a:pt x="1761904" y="157019"/>
                </a:lnTo>
                <a:cubicBezTo>
                  <a:pt x="1844759" y="157019"/>
                  <a:pt x="1911927" y="224187"/>
                  <a:pt x="1911927" y="307042"/>
                </a:cubicBezTo>
                <a:lnTo>
                  <a:pt x="1911927" y="1771141"/>
                </a:lnTo>
                <a:cubicBezTo>
                  <a:pt x="1911927" y="1853996"/>
                  <a:pt x="1844759" y="1921164"/>
                  <a:pt x="1761904" y="1921164"/>
                </a:cubicBezTo>
                <a:lnTo>
                  <a:pt x="150023" y="1921164"/>
                </a:lnTo>
                <a:cubicBezTo>
                  <a:pt x="67168" y="1921164"/>
                  <a:pt x="0" y="1853996"/>
                  <a:pt x="0" y="1771141"/>
                </a:cubicBezTo>
                <a:lnTo>
                  <a:pt x="0" y="307042"/>
                </a:lnTo>
                <a:cubicBezTo>
                  <a:pt x="0" y="224187"/>
                  <a:pt x="67168" y="157019"/>
                  <a:pt x="150023" y="157019"/>
                </a:cubicBezTo>
                <a:lnTo>
                  <a:pt x="864892" y="1570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787400" dist="1270000" dir="5400000" sx="70000" sy="70000" algn="t" rotWithShape="0">
              <a:schemeClr val="accent1">
                <a:lumMod val="7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Freeform 5"/>
          <p:cNvSpPr>
            <a:spLocks noEditPoints="1"/>
          </p:cNvSpPr>
          <p:nvPr>
            <p:custDataLst>
              <p:tags r:id="rId7"/>
            </p:custDataLst>
          </p:nvPr>
        </p:nvSpPr>
        <p:spPr bwMode="auto">
          <a:xfrm>
            <a:off x="5400091" y="1198124"/>
            <a:ext cx="319389" cy="405621"/>
          </a:xfrm>
          <a:custGeom>
            <a:avLst/>
            <a:gdLst>
              <a:gd name="T0" fmla="*/ 613 w 623"/>
              <a:gd name="T1" fmla="*/ 84 h 798"/>
              <a:gd name="T2" fmla="*/ 504 w 623"/>
              <a:gd name="T3" fmla="*/ 10 h 798"/>
              <a:gd name="T4" fmla="*/ 423 w 623"/>
              <a:gd name="T5" fmla="*/ 91 h 798"/>
              <a:gd name="T6" fmla="*/ 224 w 623"/>
              <a:gd name="T7" fmla="*/ 291 h 798"/>
              <a:gd name="T8" fmla="*/ 181 w 623"/>
              <a:gd name="T9" fmla="*/ 283 h 798"/>
              <a:gd name="T10" fmla="*/ 181 w 623"/>
              <a:gd name="T11" fmla="*/ 318 h 798"/>
              <a:gd name="T12" fmla="*/ 132 w 623"/>
              <a:gd name="T13" fmla="*/ 383 h 798"/>
              <a:gd name="T14" fmla="*/ 206 w 623"/>
              <a:gd name="T15" fmla="*/ 492 h 798"/>
              <a:gd name="T16" fmla="*/ 241 w 623"/>
              <a:gd name="T17" fmla="*/ 492 h 798"/>
              <a:gd name="T18" fmla="*/ 305 w 623"/>
              <a:gd name="T19" fmla="*/ 443 h 798"/>
              <a:gd name="T20" fmla="*/ 341 w 623"/>
              <a:gd name="T21" fmla="*/ 408 h 798"/>
              <a:gd name="T22" fmla="*/ 446 w 623"/>
              <a:gd name="T23" fmla="*/ 287 h 798"/>
              <a:gd name="T24" fmla="*/ 496 w 623"/>
              <a:gd name="T25" fmla="*/ 268 h 798"/>
              <a:gd name="T26" fmla="*/ 463 w 623"/>
              <a:gd name="T27" fmla="*/ 550 h 798"/>
              <a:gd name="T28" fmla="*/ 75 w 623"/>
              <a:gd name="T29" fmla="*/ 525 h 798"/>
              <a:gd name="T30" fmla="*/ 75 w 623"/>
              <a:gd name="T31" fmla="*/ 574 h 798"/>
              <a:gd name="T32" fmla="*/ 312 w 623"/>
              <a:gd name="T33" fmla="*/ 574 h 798"/>
              <a:gd name="T34" fmla="*/ 298 w 623"/>
              <a:gd name="T35" fmla="*/ 649 h 798"/>
              <a:gd name="T36" fmla="*/ 0 w 623"/>
              <a:gd name="T37" fmla="*/ 674 h 798"/>
              <a:gd name="T38" fmla="*/ 0 w 623"/>
              <a:gd name="T39" fmla="*/ 773 h 798"/>
              <a:gd name="T40" fmla="*/ 25 w 623"/>
              <a:gd name="T41" fmla="*/ 798 h 798"/>
              <a:gd name="T42" fmla="*/ 596 w 623"/>
              <a:gd name="T43" fmla="*/ 773 h 798"/>
              <a:gd name="T44" fmla="*/ 596 w 623"/>
              <a:gd name="T45" fmla="*/ 674 h 798"/>
              <a:gd name="T46" fmla="*/ 571 w 623"/>
              <a:gd name="T47" fmla="*/ 649 h 798"/>
              <a:gd name="T48" fmla="*/ 497 w 623"/>
              <a:gd name="T49" fmla="*/ 624 h 798"/>
              <a:gd name="T50" fmla="*/ 596 w 623"/>
              <a:gd name="T51" fmla="*/ 395 h 798"/>
              <a:gd name="T52" fmla="*/ 525 w 623"/>
              <a:gd name="T53" fmla="*/ 229 h 798"/>
              <a:gd name="T54" fmla="*/ 613 w 623"/>
              <a:gd name="T55" fmla="*/ 120 h 798"/>
              <a:gd name="T56" fmla="*/ 546 w 623"/>
              <a:gd name="T57" fmla="*/ 748 h 798"/>
              <a:gd name="T58" fmla="*/ 50 w 623"/>
              <a:gd name="T59" fmla="*/ 698 h 798"/>
              <a:gd name="T60" fmla="*/ 348 w 623"/>
              <a:gd name="T61" fmla="*/ 649 h 798"/>
              <a:gd name="T62" fmla="*/ 397 w 623"/>
              <a:gd name="T63" fmla="*/ 574 h 798"/>
              <a:gd name="T64" fmla="*/ 447 w 623"/>
              <a:gd name="T65" fmla="*/ 649 h 798"/>
              <a:gd name="T66" fmla="*/ 522 w 623"/>
              <a:gd name="T67" fmla="*/ 63 h 798"/>
              <a:gd name="T68" fmla="*/ 522 w 623"/>
              <a:gd name="T69" fmla="*/ 141 h 798"/>
              <a:gd name="T70" fmla="*/ 516 w 623"/>
              <a:gd name="T71" fmla="*/ 132 h 798"/>
              <a:gd name="T72" fmla="*/ 488 w 623"/>
              <a:gd name="T73" fmla="*/ 105 h 798"/>
              <a:gd name="T74" fmla="*/ 522 w 623"/>
              <a:gd name="T75" fmla="*/ 63 h 798"/>
              <a:gd name="T76" fmla="*/ 184 w 623"/>
              <a:gd name="T77" fmla="*/ 400 h 798"/>
              <a:gd name="T78" fmla="*/ 263 w 623"/>
              <a:gd name="T79" fmla="*/ 400 h 798"/>
              <a:gd name="T80" fmla="*/ 298 w 623"/>
              <a:gd name="T81" fmla="*/ 365 h 798"/>
              <a:gd name="T82" fmla="*/ 348 w 623"/>
              <a:gd name="T83" fmla="*/ 237 h 798"/>
              <a:gd name="T84" fmla="*/ 354 w 623"/>
              <a:gd name="T85" fmla="*/ 246 h 798"/>
              <a:gd name="T86" fmla="*/ 382 w 623"/>
              <a:gd name="T87" fmla="*/ 273 h 798"/>
              <a:gd name="T88" fmla="*/ 298 w 623"/>
              <a:gd name="T89" fmla="*/ 365 h 798"/>
              <a:gd name="T90" fmla="*/ 385 w 623"/>
              <a:gd name="T91" fmla="*/ 189 h 798"/>
              <a:gd name="T92" fmla="*/ 484 w 623"/>
              <a:gd name="T93" fmla="*/ 189 h 798"/>
              <a:gd name="T94" fmla="*/ 435 w 623"/>
              <a:gd name="T95" fmla="*/ 239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23" h="798">
                <a:moveTo>
                  <a:pt x="613" y="120"/>
                </a:moveTo>
                <a:cubicBezTo>
                  <a:pt x="623" y="110"/>
                  <a:pt x="623" y="94"/>
                  <a:pt x="613" y="84"/>
                </a:cubicBezTo>
                <a:cubicBezTo>
                  <a:pt x="539" y="10"/>
                  <a:pt x="539" y="10"/>
                  <a:pt x="539" y="10"/>
                </a:cubicBezTo>
                <a:cubicBezTo>
                  <a:pt x="529" y="0"/>
                  <a:pt x="514" y="0"/>
                  <a:pt x="504" y="10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423" y="91"/>
                  <a:pt x="423" y="91"/>
                  <a:pt x="423" y="91"/>
                </a:cubicBezTo>
                <a:cubicBezTo>
                  <a:pt x="378" y="96"/>
                  <a:pt x="342" y="132"/>
                  <a:pt x="337" y="178"/>
                </a:cubicBezTo>
                <a:cubicBezTo>
                  <a:pt x="224" y="291"/>
                  <a:pt x="224" y="291"/>
                  <a:pt x="224" y="291"/>
                </a:cubicBezTo>
                <a:cubicBezTo>
                  <a:pt x="216" y="283"/>
                  <a:pt x="216" y="283"/>
                  <a:pt x="216" y="283"/>
                </a:cubicBezTo>
                <a:cubicBezTo>
                  <a:pt x="207" y="274"/>
                  <a:pt x="191" y="274"/>
                  <a:pt x="181" y="283"/>
                </a:cubicBezTo>
                <a:cubicBezTo>
                  <a:pt x="172" y="293"/>
                  <a:pt x="172" y="309"/>
                  <a:pt x="181" y="318"/>
                </a:cubicBezTo>
                <a:cubicBezTo>
                  <a:pt x="181" y="318"/>
                  <a:pt x="181" y="318"/>
                  <a:pt x="181" y="318"/>
                </a:cubicBezTo>
                <a:cubicBezTo>
                  <a:pt x="189" y="326"/>
                  <a:pt x="189" y="326"/>
                  <a:pt x="189" y="326"/>
                </a:cubicBezTo>
                <a:cubicBezTo>
                  <a:pt x="132" y="383"/>
                  <a:pt x="132" y="383"/>
                  <a:pt x="132" y="383"/>
                </a:cubicBezTo>
                <a:cubicBezTo>
                  <a:pt x="122" y="392"/>
                  <a:pt x="122" y="408"/>
                  <a:pt x="132" y="418"/>
                </a:cubicBezTo>
                <a:cubicBezTo>
                  <a:pt x="206" y="492"/>
                  <a:pt x="206" y="492"/>
                  <a:pt x="206" y="492"/>
                </a:cubicBezTo>
                <a:cubicBezTo>
                  <a:pt x="216" y="502"/>
                  <a:pt x="232" y="502"/>
                  <a:pt x="241" y="492"/>
                </a:cubicBezTo>
                <a:cubicBezTo>
                  <a:pt x="241" y="492"/>
                  <a:pt x="241" y="492"/>
                  <a:pt x="241" y="492"/>
                </a:cubicBezTo>
                <a:cubicBezTo>
                  <a:pt x="298" y="435"/>
                  <a:pt x="298" y="435"/>
                  <a:pt x="298" y="435"/>
                </a:cubicBezTo>
                <a:cubicBezTo>
                  <a:pt x="305" y="443"/>
                  <a:pt x="305" y="443"/>
                  <a:pt x="305" y="443"/>
                </a:cubicBezTo>
                <a:cubicBezTo>
                  <a:pt x="315" y="452"/>
                  <a:pt x="331" y="452"/>
                  <a:pt x="341" y="443"/>
                </a:cubicBezTo>
                <a:cubicBezTo>
                  <a:pt x="350" y="433"/>
                  <a:pt x="350" y="417"/>
                  <a:pt x="341" y="408"/>
                </a:cubicBezTo>
                <a:cubicBezTo>
                  <a:pt x="333" y="400"/>
                  <a:pt x="333" y="400"/>
                  <a:pt x="333" y="400"/>
                </a:cubicBezTo>
                <a:cubicBezTo>
                  <a:pt x="446" y="287"/>
                  <a:pt x="446" y="287"/>
                  <a:pt x="446" y="287"/>
                </a:cubicBezTo>
                <a:cubicBezTo>
                  <a:pt x="464" y="285"/>
                  <a:pt x="481" y="278"/>
                  <a:pt x="495" y="267"/>
                </a:cubicBezTo>
                <a:cubicBezTo>
                  <a:pt x="496" y="267"/>
                  <a:pt x="496" y="268"/>
                  <a:pt x="496" y="268"/>
                </a:cubicBezTo>
                <a:cubicBezTo>
                  <a:pt x="528" y="302"/>
                  <a:pt x="546" y="348"/>
                  <a:pt x="546" y="395"/>
                </a:cubicBezTo>
                <a:cubicBezTo>
                  <a:pt x="546" y="457"/>
                  <a:pt x="515" y="514"/>
                  <a:pt x="463" y="550"/>
                </a:cubicBezTo>
                <a:cubicBezTo>
                  <a:pt x="445" y="534"/>
                  <a:pt x="422" y="525"/>
                  <a:pt x="397" y="525"/>
                </a:cubicBezTo>
                <a:cubicBezTo>
                  <a:pt x="75" y="525"/>
                  <a:pt x="75" y="525"/>
                  <a:pt x="75" y="525"/>
                </a:cubicBezTo>
                <a:cubicBezTo>
                  <a:pt x="61" y="525"/>
                  <a:pt x="50" y="536"/>
                  <a:pt x="50" y="549"/>
                </a:cubicBezTo>
                <a:cubicBezTo>
                  <a:pt x="50" y="563"/>
                  <a:pt x="61" y="574"/>
                  <a:pt x="75" y="574"/>
                </a:cubicBezTo>
                <a:cubicBezTo>
                  <a:pt x="75" y="574"/>
                  <a:pt x="75" y="574"/>
                  <a:pt x="75" y="574"/>
                </a:cubicBezTo>
                <a:cubicBezTo>
                  <a:pt x="312" y="574"/>
                  <a:pt x="312" y="574"/>
                  <a:pt x="312" y="574"/>
                </a:cubicBezTo>
                <a:cubicBezTo>
                  <a:pt x="303" y="589"/>
                  <a:pt x="298" y="606"/>
                  <a:pt x="298" y="624"/>
                </a:cubicBezTo>
                <a:cubicBezTo>
                  <a:pt x="298" y="649"/>
                  <a:pt x="298" y="649"/>
                  <a:pt x="298" y="649"/>
                </a:cubicBezTo>
                <a:cubicBezTo>
                  <a:pt x="25" y="649"/>
                  <a:pt x="25" y="649"/>
                  <a:pt x="25" y="649"/>
                </a:cubicBezTo>
                <a:cubicBezTo>
                  <a:pt x="12" y="649"/>
                  <a:pt x="0" y="660"/>
                  <a:pt x="0" y="674"/>
                </a:cubicBezTo>
                <a:cubicBezTo>
                  <a:pt x="0" y="674"/>
                  <a:pt x="0" y="674"/>
                  <a:pt x="0" y="674"/>
                </a:cubicBezTo>
                <a:cubicBezTo>
                  <a:pt x="0" y="773"/>
                  <a:pt x="0" y="773"/>
                  <a:pt x="0" y="773"/>
                </a:cubicBezTo>
                <a:cubicBezTo>
                  <a:pt x="0" y="787"/>
                  <a:pt x="12" y="798"/>
                  <a:pt x="25" y="798"/>
                </a:cubicBezTo>
                <a:cubicBezTo>
                  <a:pt x="25" y="798"/>
                  <a:pt x="25" y="798"/>
                  <a:pt x="25" y="798"/>
                </a:cubicBezTo>
                <a:cubicBezTo>
                  <a:pt x="571" y="798"/>
                  <a:pt x="571" y="798"/>
                  <a:pt x="571" y="798"/>
                </a:cubicBezTo>
                <a:cubicBezTo>
                  <a:pt x="585" y="798"/>
                  <a:pt x="596" y="787"/>
                  <a:pt x="596" y="773"/>
                </a:cubicBezTo>
                <a:cubicBezTo>
                  <a:pt x="596" y="773"/>
                  <a:pt x="596" y="773"/>
                  <a:pt x="596" y="773"/>
                </a:cubicBezTo>
                <a:cubicBezTo>
                  <a:pt x="596" y="674"/>
                  <a:pt x="596" y="674"/>
                  <a:pt x="596" y="674"/>
                </a:cubicBezTo>
                <a:cubicBezTo>
                  <a:pt x="596" y="660"/>
                  <a:pt x="585" y="649"/>
                  <a:pt x="571" y="649"/>
                </a:cubicBezTo>
                <a:cubicBezTo>
                  <a:pt x="571" y="649"/>
                  <a:pt x="571" y="649"/>
                  <a:pt x="571" y="649"/>
                </a:cubicBezTo>
                <a:cubicBezTo>
                  <a:pt x="497" y="649"/>
                  <a:pt x="497" y="649"/>
                  <a:pt x="497" y="649"/>
                </a:cubicBezTo>
                <a:cubicBezTo>
                  <a:pt x="497" y="624"/>
                  <a:pt x="497" y="624"/>
                  <a:pt x="497" y="624"/>
                </a:cubicBezTo>
                <a:cubicBezTo>
                  <a:pt x="497" y="613"/>
                  <a:pt x="495" y="602"/>
                  <a:pt x="491" y="591"/>
                </a:cubicBezTo>
                <a:cubicBezTo>
                  <a:pt x="557" y="546"/>
                  <a:pt x="596" y="473"/>
                  <a:pt x="596" y="395"/>
                </a:cubicBezTo>
                <a:cubicBezTo>
                  <a:pt x="596" y="335"/>
                  <a:pt x="573" y="278"/>
                  <a:pt x="532" y="234"/>
                </a:cubicBezTo>
                <a:cubicBezTo>
                  <a:pt x="530" y="232"/>
                  <a:pt x="528" y="230"/>
                  <a:pt x="525" y="229"/>
                </a:cubicBezTo>
                <a:cubicBezTo>
                  <a:pt x="529" y="220"/>
                  <a:pt x="532" y="210"/>
                  <a:pt x="533" y="200"/>
                </a:cubicBezTo>
                <a:lnTo>
                  <a:pt x="613" y="120"/>
                </a:lnTo>
                <a:close/>
                <a:moveTo>
                  <a:pt x="546" y="698"/>
                </a:moveTo>
                <a:cubicBezTo>
                  <a:pt x="546" y="748"/>
                  <a:pt x="546" y="748"/>
                  <a:pt x="546" y="748"/>
                </a:cubicBezTo>
                <a:cubicBezTo>
                  <a:pt x="50" y="748"/>
                  <a:pt x="50" y="748"/>
                  <a:pt x="50" y="748"/>
                </a:cubicBezTo>
                <a:cubicBezTo>
                  <a:pt x="50" y="698"/>
                  <a:pt x="50" y="698"/>
                  <a:pt x="50" y="698"/>
                </a:cubicBezTo>
                <a:lnTo>
                  <a:pt x="546" y="698"/>
                </a:lnTo>
                <a:close/>
                <a:moveTo>
                  <a:pt x="348" y="649"/>
                </a:moveTo>
                <a:cubicBezTo>
                  <a:pt x="348" y="624"/>
                  <a:pt x="348" y="624"/>
                  <a:pt x="348" y="624"/>
                </a:cubicBezTo>
                <a:cubicBezTo>
                  <a:pt x="348" y="597"/>
                  <a:pt x="370" y="574"/>
                  <a:pt x="397" y="574"/>
                </a:cubicBezTo>
                <a:cubicBezTo>
                  <a:pt x="425" y="574"/>
                  <a:pt x="447" y="597"/>
                  <a:pt x="447" y="624"/>
                </a:cubicBezTo>
                <a:cubicBezTo>
                  <a:pt x="447" y="649"/>
                  <a:pt x="447" y="649"/>
                  <a:pt x="447" y="649"/>
                </a:cubicBezTo>
                <a:lnTo>
                  <a:pt x="348" y="649"/>
                </a:lnTo>
                <a:close/>
                <a:moveTo>
                  <a:pt x="522" y="63"/>
                </a:moveTo>
                <a:cubicBezTo>
                  <a:pt x="561" y="102"/>
                  <a:pt x="561" y="102"/>
                  <a:pt x="561" y="102"/>
                </a:cubicBezTo>
                <a:cubicBezTo>
                  <a:pt x="522" y="141"/>
                  <a:pt x="522" y="141"/>
                  <a:pt x="522" y="141"/>
                </a:cubicBezTo>
                <a:cubicBezTo>
                  <a:pt x="521" y="139"/>
                  <a:pt x="519" y="138"/>
                  <a:pt x="518" y="136"/>
                </a:cubicBezTo>
                <a:cubicBezTo>
                  <a:pt x="517" y="135"/>
                  <a:pt x="517" y="133"/>
                  <a:pt x="516" y="132"/>
                </a:cubicBezTo>
                <a:cubicBezTo>
                  <a:pt x="509" y="123"/>
                  <a:pt x="501" y="114"/>
                  <a:pt x="492" y="108"/>
                </a:cubicBezTo>
                <a:cubicBezTo>
                  <a:pt x="490" y="107"/>
                  <a:pt x="489" y="106"/>
                  <a:pt x="488" y="105"/>
                </a:cubicBezTo>
                <a:cubicBezTo>
                  <a:pt x="486" y="104"/>
                  <a:pt x="484" y="103"/>
                  <a:pt x="482" y="102"/>
                </a:cubicBezTo>
                <a:lnTo>
                  <a:pt x="522" y="63"/>
                </a:lnTo>
                <a:close/>
                <a:moveTo>
                  <a:pt x="224" y="440"/>
                </a:moveTo>
                <a:cubicBezTo>
                  <a:pt x="184" y="400"/>
                  <a:pt x="184" y="400"/>
                  <a:pt x="184" y="400"/>
                </a:cubicBezTo>
                <a:cubicBezTo>
                  <a:pt x="224" y="361"/>
                  <a:pt x="224" y="361"/>
                  <a:pt x="224" y="361"/>
                </a:cubicBezTo>
                <a:cubicBezTo>
                  <a:pt x="263" y="400"/>
                  <a:pt x="263" y="400"/>
                  <a:pt x="263" y="400"/>
                </a:cubicBezTo>
                <a:lnTo>
                  <a:pt x="224" y="440"/>
                </a:lnTo>
                <a:close/>
                <a:moveTo>
                  <a:pt x="298" y="365"/>
                </a:moveTo>
                <a:cubicBezTo>
                  <a:pt x="259" y="326"/>
                  <a:pt x="259" y="326"/>
                  <a:pt x="259" y="326"/>
                </a:cubicBezTo>
                <a:cubicBezTo>
                  <a:pt x="348" y="237"/>
                  <a:pt x="348" y="237"/>
                  <a:pt x="348" y="237"/>
                </a:cubicBezTo>
                <a:cubicBezTo>
                  <a:pt x="349" y="239"/>
                  <a:pt x="350" y="240"/>
                  <a:pt x="351" y="242"/>
                </a:cubicBezTo>
                <a:cubicBezTo>
                  <a:pt x="352" y="243"/>
                  <a:pt x="353" y="245"/>
                  <a:pt x="354" y="246"/>
                </a:cubicBezTo>
                <a:cubicBezTo>
                  <a:pt x="360" y="255"/>
                  <a:pt x="368" y="264"/>
                  <a:pt x="378" y="270"/>
                </a:cubicBezTo>
                <a:cubicBezTo>
                  <a:pt x="379" y="271"/>
                  <a:pt x="380" y="272"/>
                  <a:pt x="382" y="273"/>
                </a:cubicBezTo>
                <a:cubicBezTo>
                  <a:pt x="384" y="274"/>
                  <a:pt x="385" y="275"/>
                  <a:pt x="387" y="276"/>
                </a:cubicBezTo>
                <a:lnTo>
                  <a:pt x="298" y="365"/>
                </a:lnTo>
                <a:close/>
                <a:moveTo>
                  <a:pt x="435" y="239"/>
                </a:moveTo>
                <a:cubicBezTo>
                  <a:pt x="407" y="239"/>
                  <a:pt x="385" y="217"/>
                  <a:pt x="385" y="189"/>
                </a:cubicBezTo>
                <a:cubicBezTo>
                  <a:pt x="385" y="162"/>
                  <a:pt x="407" y="139"/>
                  <a:pt x="435" y="139"/>
                </a:cubicBezTo>
                <a:cubicBezTo>
                  <a:pt x="462" y="139"/>
                  <a:pt x="484" y="161"/>
                  <a:pt x="484" y="189"/>
                </a:cubicBezTo>
                <a:cubicBezTo>
                  <a:pt x="484" y="189"/>
                  <a:pt x="484" y="189"/>
                  <a:pt x="484" y="189"/>
                </a:cubicBezTo>
                <a:cubicBezTo>
                  <a:pt x="484" y="216"/>
                  <a:pt x="462" y="239"/>
                  <a:pt x="435" y="2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Freeform 9"/>
          <p:cNvSpPr>
            <a:spLocks noEditPoints="1"/>
          </p:cNvSpPr>
          <p:nvPr>
            <p:custDataLst>
              <p:tags r:id="rId8"/>
            </p:custDataLst>
          </p:nvPr>
        </p:nvSpPr>
        <p:spPr bwMode="auto">
          <a:xfrm>
            <a:off x="3370109" y="1221576"/>
            <a:ext cx="359827" cy="358717"/>
          </a:xfrm>
          <a:custGeom>
            <a:avLst/>
            <a:gdLst>
              <a:gd name="T0" fmla="*/ 623 w 797"/>
              <a:gd name="T1" fmla="*/ 324 h 797"/>
              <a:gd name="T2" fmla="*/ 672 w 797"/>
              <a:gd name="T3" fmla="*/ 373 h 797"/>
              <a:gd name="T4" fmla="*/ 423 w 797"/>
              <a:gd name="T5" fmla="*/ 324 h 797"/>
              <a:gd name="T6" fmla="*/ 374 w 797"/>
              <a:gd name="T7" fmla="*/ 373 h 797"/>
              <a:gd name="T8" fmla="*/ 423 w 797"/>
              <a:gd name="T9" fmla="*/ 324 h 797"/>
              <a:gd name="T10" fmla="*/ 125 w 797"/>
              <a:gd name="T11" fmla="*/ 324 h 797"/>
              <a:gd name="T12" fmla="*/ 174 w 797"/>
              <a:gd name="T13" fmla="*/ 373 h 797"/>
              <a:gd name="T14" fmla="*/ 747 w 797"/>
              <a:gd name="T15" fmla="*/ 249 h 797"/>
              <a:gd name="T16" fmla="*/ 722 w 797"/>
              <a:gd name="T17" fmla="*/ 0 h 797"/>
              <a:gd name="T18" fmla="*/ 573 w 797"/>
              <a:gd name="T19" fmla="*/ 0 h 797"/>
              <a:gd name="T20" fmla="*/ 548 w 797"/>
              <a:gd name="T21" fmla="*/ 25 h 797"/>
              <a:gd name="T22" fmla="*/ 498 w 797"/>
              <a:gd name="T23" fmla="*/ 249 h 797"/>
              <a:gd name="T24" fmla="*/ 473 w 797"/>
              <a:gd name="T25" fmla="*/ 0 h 797"/>
              <a:gd name="T26" fmla="*/ 324 w 797"/>
              <a:gd name="T27" fmla="*/ 0 h 797"/>
              <a:gd name="T28" fmla="*/ 299 w 797"/>
              <a:gd name="T29" fmla="*/ 25 h 797"/>
              <a:gd name="T30" fmla="*/ 249 w 797"/>
              <a:gd name="T31" fmla="*/ 249 h 797"/>
              <a:gd name="T32" fmla="*/ 224 w 797"/>
              <a:gd name="T33" fmla="*/ 0 h 797"/>
              <a:gd name="T34" fmla="*/ 75 w 797"/>
              <a:gd name="T35" fmla="*/ 0 h 797"/>
              <a:gd name="T36" fmla="*/ 50 w 797"/>
              <a:gd name="T37" fmla="*/ 25 h 797"/>
              <a:gd name="T38" fmla="*/ 0 w 797"/>
              <a:gd name="T39" fmla="*/ 299 h 797"/>
              <a:gd name="T40" fmla="*/ 50 w 797"/>
              <a:gd name="T41" fmla="*/ 448 h 797"/>
              <a:gd name="T42" fmla="*/ 149 w 797"/>
              <a:gd name="T43" fmla="*/ 797 h 797"/>
              <a:gd name="T44" fmla="*/ 249 w 797"/>
              <a:gd name="T45" fmla="*/ 448 h 797"/>
              <a:gd name="T46" fmla="*/ 299 w 797"/>
              <a:gd name="T47" fmla="*/ 697 h 797"/>
              <a:gd name="T48" fmla="*/ 498 w 797"/>
              <a:gd name="T49" fmla="*/ 697 h 797"/>
              <a:gd name="T50" fmla="*/ 548 w 797"/>
              <a:gd name="T51" fmla="*/ 448 h 797"/>
              <a:gd name="T52" fmla="*/ 647 w 797"/>
              <a:gd name="T53" fmla="*/ 797 h 797"/>
              <a:gd name="T54" fmla="*/ 747 w 797"/>
              <a:gd name="T55" fmla="*/ 448 h 797"/>
              <a:gd name="T56" fmla="*/ 797 w 797"/>
              <a:gd name="T57" fmla="*/ 299 h 797"/>
              <a:gd name="T58" fmla="*/ 598 w 797"/>
              <a:gd name="T59" fmla="*/ 50 h 797"/>
              <a:gd name="T60" fmla="*/ 697 w 797"/>
              <a:gd name="T61" fmla="*/ 99 h 797"/>
              <a:gd name="T62" fmla="*/ 598 w 797"/>
              <a:gd name="T63" fmla="*/ 50 h 797"/>
              <a:gd name="T64" fmla="*/ 697 w 797"/>
              <a:gd name="T65" fmla="*/ 149 h 797"/>
              <a:gd name="T66" fmla="*/ 598 w 797"/>
              <a:gd name="T67" fmla="*/ 249 h 797"/>
              <a:gd name="T68" fmla="*/ 349 w 797"/>
              <a:gd name="T69" fmla="*/ 50 h 797"/>
              <a:gd name="T70" fmla="*/ 448 w 797"/>
              <a:gd name="T71" fmla="*/ 99 h 797"/>
              <a:gd name="T72" fmla="*/ 349 w 797"/>
              <a:gd name="T73" fmla="*/ 50 h 797"/>
              <a:gd name="T74" fmla="*/ 448 w 797"/>
              <a:gd name="T75" fmla="*/ 149 h 797"/>
              <a:gd name="T76" fmla="*/ 349 w 797"/>
              <a:gd name="T77" fmla="*/ 249 h 797"/>
              <a:gd name="T78" fmla="*/ 100 w 797"/>
              <a:gd name="T79" fmla="*/ 50 h 797"/>
              <a:gd name="T80" fmla="*/ 199 w 797"/>
              <a:gd name="T81" fmla="*/ 99 h 797"/>
              <a:gd name="T82" fmla="*/ 100 w 797"/>
              <a:gd name="T83" fmla="*/ 50 h 797"/>
              <a:gd name="T84" fmla="*/ 199 w 797"/>
              <a:gd name="T85" fmla="*/ 149 h 797"/>
              <a:gd name="T86" fmla="*/ 100 w 797"/>
              <a:gd name="T87" fmla="*/ 249 h 797"/>
              <a:gd name="T88" fmla="*/ 199 w 797"/>
              <a:gd name="T89" fmla="*/ 697 h 797"/>
              <a:gd name="T90" fmla="*/ 100 w 797"/>
              <a:gd name="T91" fmla="*/ 697 h 797"/>
              <a:gd name="T92" fmla="*/ 199 w 797"/>
              <a:gd name="T93" fmla="*/ 448 h 797"/>
              <a:gd name="T94" fmla="*/ 448 w 797"/>
              <a:gd name="T95" fmla="*/ 697 h 797"/>
              <a:gd name="T96" fmla="*/ 349 w 797"/>
              <a:gd name="T97" fmla="*/ 697 h 797"/>
              <a:gd name="T98" fmla="*/ 448 w 797"/>
              <a:gd name="T99" fmla="*/ 448 h 797"/>
              <a:gd name="T100" fmla="*/ 697 w 797"/>
              <a:gd name="T101" fmla="*/ 697 h 797"/>
              <a:gd name="T102" fmla="*/ 598 w 797"/>
              <a:gd name="T103" fmla="*/ 697 h 797"/>
              <a:gd name="T104" fmla="*/ 697 w 797"/>
              <a:gd name="T105" fmla="*/ 448 h 797"/>
              <a:gd name="T106" fmla="*/ 747 w 797"/>
              <a:gd name="T107" fmla="*/ 398 h 797"/>
              <a:gd name="T108" fmla="*/ 50 w 797"/>
              <a:gd name="T109" fmla="*/ 299 h 797"/>
              <a:gd name="T110" fmla="*/ 747 w 797"/>
              <a:gd name="T111" fmla="*/ 398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97" h="797">
                <a:moveTo>
                  <a:pt x="672" y="324"/>
                </a:moveTo>
                <a:cubicBezTo>
                  <a:pt x="623" y="324"/>
                  <a:pt x="623" y="324"/>
                  <a:pt x="623" y="324"/>
                </a:cubicBezTo>
                <a:cubicBezTo>
                  <a:pt x="623" y="373"/>
                  <a:pt x="623" y="373"/>
                  <a:pt x="623" y="373"/>
                </a:cubicBezTo>
                <a:cubicBezTo>
                  <a:pt x="672" y="373"/>
                  <a:pt x="672" y="373"/>
                  <a:pt x="672" y="373"/>
                </a:cubicBezTo>
                <a:lnTo>
                  <a:pt x="672" y="324"/>
                </a:lnTo>
                <a:close/>
                <a:moveTo>
                  <a:pt x="423" y="324"/>
                </a:moveTo>
                <a:cubicBezTo>
                  <a:pt x="374" y="324"/>
                  <a:pt x="374" y="324"/>
                  <a:pt x="374" y="324"/>
                </a:cubicBezTo>
                <a:cubicBezTo>
                  <a:pt x="374" y="373"/>
                  <a:pt x="374" y="373"/>
                  <a:pt x="374" y="373"/>
                </a:cubicBezTo>
                <a:cubicBezTo>
                  <a:pt x="423" y="373"/>
                  <a:pt x="423" y="373"/>
                  <a:pt x="423" y="373"/>
                </a:cubicBezTo>
                <a:lnTo>
                  <a:pt x="423" y="324"/>
                </a:lnTo>
                <a:close/>
                <a:moveTo>
                  <a:pt x="174" y="324"/>
                </a:moveTo>
                <a:cubicBezTo>
                  <a:pt x="125" y="324"/>
                  <a:pt x="125" y="324"/>
                  <a:pt x="125" y="324"/>
                </a:cubicBezTo>
                <a:cubicBezTo>
                  <a:pt x="125" y="373"/>
                  <a:pt x="125" y="373"/>
                  <a:pt x="125" y="373"/>
                </a:cubicBezTo>
                <a:cubicBezTo>
                  <a:pt x="174" y="373"/>
                  <a:pt x="174" y="373"/>
                  <a:pt x="174" y="373"/>
                </a:cubicBezTo>
                <a:lnTo>
                  <a:pt x="174" y="324"/>
                </a:lnTo>
                <a:close/>
                <a:moveTo>
                  <a:pt x="747" y="249"/>
                </a:moveTo>
                <a:cubicBezTo>
                  <a:pt x="747" y="25"/>
                  <a:pt x="747" y="25"/>
                  <a:pt x="747" y="25"/>
                </a:cubicBezTo>
                <a:cubicBezTo>
                  <a:pt x="747" y="11"/>
                  <a:pt x="736" y="0"/>
                  <a:pt x="722" y="0"/>
                </a:cubicBezTo>
                <a:cubicBezTo>
                  <a:pt x="722" y="0"/>
                  <a:pt x="722" y="0"/>
                  <a:pt x="722" y="0"/>
                </a:cubicBezTo>
                <a:cubicBezTo>
                  <a:pt x="573" y="0"/>
                  <a:pt x="573" y="0"/>
                  <a:pt x="573" y="0"/>
                </a:cubicBezTo>
                <a:cubicBezTo>
                  <a:pt x="559" y="0"/>
                  <a:pt x="548" y="11"/>
                  <a:pt x="548" y="25"/>
                </a:cubicBezTo>
                <a:cubicBezTo>
                  <a:pt x="548" y="25"/>
                  <a:pt x="548" y="25"/>
                  <a:pt x="548" y="25"/>
                </a:cubicBezTo>
                <a:cubicBezTo>
                  <a:pt x="548" y="249"/>
                  <a:pt x="548" y="249"/>
                  <a:pt x="548" y="249"/>
                </a:cubicBezTo>
                <a:cubicBezTo>
                  <a:pt x="498" y="249"/>
                  <a:pt x="498" y="249"/>
                  <a:pt x="498" y="249"/>
                </a:cubicBezTo>
                <a:cubicBezTo>
                  <a:pt x="498" y="25"/>
                  <a:pt x="498" y="25"/>
                  <a:pt x="498" y="25"/>
                </a:cubicBezTo>
                <a:cubicBezTo>
                  <a:pt x="498" y="11"/>
                  <a:pt x="487" y="0"/>
                  <a:pt x="473" y="0"/>
                </a:cubicBezTo>
                <a:cubicBezTo>
                  <a:pt x="473" y="0"/>
                  <a:pt x="473" y="0"/>
                  <a:pt x="473" y="0"/>
                </a:cubicBezTo>
                <a:cubicBezTo>
                  <a:pt x="324" y="0"/>
                  <a:pt x="324" y="0"/>
                  <a:pt x="324" y="0"/>
                </a:cubicBezTo>
                <a:cubicBezTo>
                  <a:pt x="310" y="0"/>
                  <a:pt x="299" y="11"/>
                  <a:pt x="299" y="25"/>
                </a:cubicBezTo>
                <a:cubicBezTo>
                  <a:pt x="299" y="25"/>
                  <a:pt x="299" y="25"/>
                  <a:pt x="299" y="25"/>
                </a:cubicBezTo>
                <a:cubicBezTo>
                  <a:pt x="299" y="249"/>
                  <a:pt x="299" y="249"/>
                  <a:pt x="299" y="249"/>
                </a:cubicBezTo>
                <a:cubicBezTo>
                  <a:pt x="249" y="249"/>
                  <a:pt x="249" y="249"/>
                  <a:pt x="249" y="249"/>
                </a:cubicBezTo>
                <a:cubicBezTo>
                  <a:pt x="249" y="25"/>
                  <a:pt x="249" y="25"/>
                  <a:pt x="249" y="25"/>
                </a:cubicBezTo>
                <a:cubicBezTo>
                  <a:pt x="249" y="11"/>
                  <a:pt x="238" y="0"/>
                  <a:pt x="224" y="0"/>
                </a:cubicBezTo>
                <a:cubicBezTo>
                  <a:pt x="224" y="0"/>
                  <a:pt x="224" y="0"/>
                  <a:pt x="224" y="0"/>
                </a:cubicBezTo>
                <a:cubicBezTo>
                  <a:pt x="75" y="0"/>
                  <a:pt x="75" y="0"/>
                  <a:pt x="75" y="0"/>
                </a:cubicBezTo>
                <a:cubicBezTo>
                  <a:pt x="61" y="0"/>
                  <a:pt x="50" y="11"/>
                  <a:pt x="50" y="25"/>
                </a:cubicBezTo>
                <a:cubicBezTo>
                  <a:pt x="50" y="25"/>
                  <a:pt x="50" y="25"/>
                  <a:pt x="50" y="25"/>
                </a:cubicBezTo>
                <a:cubicBezTo>
                  <a:pt x="50" y="249"/>
                  <a:pt x="50" y="249"/>
                  <a:pt x="50" y="249"/>
                </a:cubicBezTo>
                <a:cubicBezTo>
                  <a:pt x="22" y="249"/>
                  <a:pt x="0" y="271"/>
                  <a:pt x="0" y="299"/>
                </a:cubicBezTo>
                <a:cubicBezTo>
                  <a:pt x="0" y="398"/>
                  <a:pt x="0" y="398"/>
                  <a:pt x="0" y="398"/>
                </a:cubicBezTo>
                <a:cubicBezTo>
                  <a:pt x="0" y="426"/>
                  <a:pt x="22" y="448"/>
                  <a:pt x="50" y="448"/>
                </a:cubicBezTo>
                <a:cubicBezTo>
                  <a:pt x="50" y="697"/>
                  <a:pt x="50" y="697"/>
                  <a:pt x="50" y="697"/>
                </a:cubicBezTo>
                <a:cubicBezTo>
                  <a:pt x="50" y="752"/>
                  <a:pt x="94" y="797"/>
                  <a:pt x="149" y="797"/>
                </a:cubicBezTo>
                <a:cubicBezTo>
                  <a:pt x="204" y="797"/>
                  <a:pt x="249" y="752"/>
                  <a:pt x="249" y="697"/>
                </a:cubicBezTo>
                <a:cubicBezTo>
                  <a:pt x="249" y="448"/>
                  <a:pt x="249" y="448"/>
                  <a:pt x="249" y="448"/>
                </a:cubicBezTo>
                <a:cubicBezTo>
                  <a:pt x="299" y="448"/>
                  <a:pt x="299" y="448"/>
                  <a:pt x="299" y="448"/>
                </a:cubicBezTo>
                <a:cubicBezTo>
                  <a:pt x="299" y="697"/>
                  <a:pt x="299" y="697"/>
                  <a:pt x="299" y="697"/>
                </a:cubicBezTo>
                <a:cubicBezTo>
                  <a:pt x="299" y="752"/>
                  <a:pt x="343" y="797"/>
                  <a:pt x="398" y="797"/>
                </a:cubicBezTo>
                <a:cubicBezTo>
                  <a:pt x="453" y="797"/>
                  <a:pt x="498" y="752"/>
                  <a:pt x="498" y="697"/>
                </a:cubicBezTo>
                <a:cubicBezTo>
                  <a:pt x="498" y="448"/>
                  <a:pt x="498" y="448"/>
                  <a:pt x="498" y="448"/>
                </a:cubicBezTo>
                <a:cubicBezTo>
                  <a:pt x="548" y="448"/>
                  <a:pt x="548" y="448"/>
                  <a:pt x="548" y="448"/>
                </a:cubicBezTo>
                <a:cubicBezTo>
                  <a:pt x="548" y="697"/>
                  <a:pt x="548" y="697"/>
                  <a:pt x="548" y="697"/>
                </a:cubicBezTo>
                <a:cubicBezTo>
                  <a:pt x="548" y="752"/>
                  <a:pt x="592" y="797"/>
                  <a:pt x="647" y="797"/>
                </a:cubicBezTo>
                <a:cubicBezTo>
                  <a:pt x="702" y="797"/>
                  <a:pt x="747" y="752"/>
                  <a:pt x="747" y="697"/>
                </a:cubicBezTo>
                <a:cubicBezTo>
                  <a:pt x="747" y="448"/>
                  <a:pt x="747" y="448"/>
                  <a:pt x="747" y="448"/>
                </a:cubicBezTo>
                <a:cubicBezTo>
                  <a:pt x="775" y="448"/>
                  <a:pt x="797" y="426"/>
                  <a:pt x="797" y="398"/>
                </a:cubicBezTo>
                <a:cubicBezTo>
                  <a:pt x="797" y="299"/>
                  <a:pt x="797" y="299"/>
                  <a:pt x="797" y="299"/>
                </a:cubicBezTo>
                <a:cubicBezTo>
                  <a:pt x="797" y="271"/>
                  <a:pt x="775" y="249"/>
                  <a:pt x="747" y="249"/>
                </a:cubicBezTo>
                <a:close/>
                <a:moveTo>
                  <a:pt x="598" y="50"/>
                </a:moveTo>
                <a:cubicBezTo>
                  <a:pt x="697" y="50"/>
                  <a:pt x="697" y="50"/>
                  <a:pt x="697" y="50"/>
                </a:cubicBezTo>
                <a:cubicBezTo>
                  <a:pt x="697" y="99"/>
                  <a:pt x="697" y="99"/>
                  <a:pt x="697" y="99"/>
                </a:cubicBezTo>
                <a:cubicBezTo>
                  <a:pt x="598" y="99"/>
                  <a:pt x="598" y="99"/>
                  <a:pt x="598" y="99"/>
                </a:cubicBezTo>
                <a:lnTo>
                  <a:pt x="598" y="50"/>
                </a:lnTo>
                <a:close/>
                <a:moveTo>
                  <a:pt x="598" y="149"/>
                </a:moveTo>
                <a:cubicBezTo>
                  <a:pt x="697" y="149"/>
                  <a:pt x="697" y="149"/>
                  <a:pt x="697" y="149"/>
                </a:cubicBezTo>
                <a:cubicBezTo>
                  <a:pt x="697" y="249"/>
                  <a:pt x="697" y="249"/>
                  <a:pt x="697" y="249"/>
                </a:cubicBezTo>
                <a:cubicBezTo>
                  <a:pt x="598" y="249"/>
                  <a:pt x="598" y="249"/>
                  <a:pt x="598" y="249"/>
                </a:cubicBezTo>
                <a:lnTo>
                  <a:pt x="598" y="149"/>
                </a:lnTo>
                <a:close/>
                <a:moveTo>
                  <a:pt x="349" y="50"/>
                </a:moveTo>
                <a:cubicBezTo>
                  <a:pt x="448" y="50"/>
                  <a:pt x="448" y="50"/>
                  <a:pt x="448" y="50"/>
                </a:cubicBezTo>
                <a:cubicBezTo>
                  <a:pt x="448" y="99"/>
                  <a:pt x="448" y="99"/>
                  <a:pt x="448" y="99"/>
                </a:cubicBezTo>
                <a:cubicBezTo>
                  <a:pt x="349" y="99"/>
                  <a:pt x="349" y="99"/>
                  <a:pt x="349" y="99"/>
                </a:cubicBezTo>
                <a:lnTo>
                  <a:pt x="349" y="50"/>
                </a:lnTo>
                <a:close/>
                <a:moveTo>
                  <a:pt x="349" y="149"/>
                </a:moveTo>
                <a:cubicBezTo>
                  <a:pt x="448" y="149"/>
                  <a:pt x="448" y="149"/>
                  <a:pt x="448" y="149"/>
                </a:cubicBezTo>
                <a:cubicBezTo>
                  <a:pt x="448" y="249"/>
                  <a:pt x="448" y="249"/>
                  <a:pt x="448" y="249"/>
                </a:cubicBezTo>
                <a:cubicBezTo>
                  <a:pt x="349" y="249"/>
                  <a:pt x="349" y="249"/>
                  <a:pt x="349" y="249"/>
                </a:cubicBezTo>
                <a:lnTo>
                  <a:pt x="349" y="149"/>
                </a:lnTo>
                <a:close/>
                <a:moveTo>
                  <a:pt x="100" y="50"/>
                </a:moveTo>
                <a:cubicBezTo>
                  <a:pt x="199" y="50"/>
                  <a:pt x="199" y="50"/>
                  <a:pt x="199" y="50"/>
                </a:cubicBezTo>
                <a:cubicBezTo>
                  <a:pt x="199" y="99"/>
                  <a:pt x="199" y="99"/>
                  <a:pt x="199" y="99"/>
                </a:cubicBezTo>
                <a:cubicBezTo>
                  <a:pt x="100" y="99"/>
                  <a:pt x="100" y="99"/>
                  <a:pt x="100" y="99"/>
                </a:cubicBezTo>
                <a:lnTo>
                  <a:pt x="100" y="50"/>
                </a:lnTo>
                <a:close/>
                <a:moveTo>
                  <a:pt x="100" y="149"/>
                </a:moveTo>
                <a:cubicBezTo>
                  <a:pt x="199" y="149"/>
                  <a:pt x="199" y="149"/>
                  <a:pt x="199" y="149"/>
                </a:cubicBezTo>
                <a:cubicBezTo>
                  <a:pt x="199" y="249"/>
                  <a:pt x="199" y="249"/>
                  <a:pt x="199" y="249"/>
                </a:cubicBezTo>
                <a:cubicBezTo>
                  <a:pt x="100" y="249"/>
                  <a:pt x="100" y="249"/>
                  <a:pt x="100" y="249"/>
                </a:cubicBezTo>
                <a:lnTo>
                  <a:pt x="100" y="149"/>
                </a:lnTo>
                <a:close/>
                <a:moveTo>
                  <a:pt x="199" y="697"/>
                </a:moveTo>
                <a:cubicBezTo>
                  <a:pt x="199" y="725"/>
                  <a:pt x="177" y="747"/>
                  <a:pt x="149" y="747"/>
                </a:cubicBezTo>
                <a:cubicBezTo>
                  <a:pt x="122" y="747"/>
                  <a:pt x="100" y="725"/>
                  <a:pt x="100" y="697"/>
                </a:cubicBezTo>
                <a:cubicBezTo>
                  <a:pt x="100" y="448"/>
                  <a:pt x="100" y="448"/>
                  <a:pt x="100" y="448"/>
                </a:cubicBezTo>
                <a:cubicBezTo>
                  <a:pt x="199" y="448"/>
                  <a:pt x="199" y="448"/>
                  <a:pt x="199" y="448"/>
                </a:cubicBezTo>
                <a:lnTo>
                  <a:pt x="199" y="697"/>
                </a:lnTo>
                <a:close/>
                <a:moveTo>
                  <a:pt x="448" y="697"/>
                </a:moveTo>
                <a:cubicBezTo>
                  <a:pt x="448" y="725"/>
                  <a:pt x="426" y="747"/>
                  <a:pt x="398" y="747"/>
                </a:cubicBezTo>
                <a:cubicBezTo>
                  <a:pt x="371" y="747"/>
                  <a:pt x="349" y="725"/>
                  <a:pt x="349" y="697"/>
                </a:cubicBezTo>
                <a:cubicBezTo>
                  <a:pt x="349" y="448"/>
                  <a:pt x="349" y="448"/>
                  <a:pt x="349" y="448"/>
                </a:cubicBezTo>
                <a:cubicBezTo>
                  <a:pt x="448" y="448"/>
                  <a:pt x="448" y="448"/>
                  <a:pt x="448" y="448"/>
                </a:cubicBezTo>
                <a:lnTo>
                  <a:pt x="448" y="697"/>
                </a:lnTo>
                <a:close/>
                <a:moveTo>
                  <a:pt x="697" y="697"/>
                </a:moveTo>
                <a:cubicBezTo>
                  <a:pt x="697" y="725"/>
                  <a:pt x="675" y="747"/>
                  <a:pt x="647" y="747"/>
                </a:cubicBezTo>
                <a:cubicBezTo>
                  <a:pt x="620" y="747"/>
                  <a:pt x="598" y="725"/>
                  <a:pt x="598" y="697"/>
                </a:cubicBezTo>
                <a:cubicBezTo>
                  <a:pt x="598" y="448"/>
                  <a:pt x="598" y="448"/>
                  <a:pt x="598" y="448"/>
                </a:cubicBezTo>
                <a:cubicBezTo>
                  <a:pt x="697" y="448"/>
                  <a:pt x="697" y="448"/>
                  <a:pt x="697" y="448"/>
                </a:cubicBezTo>
                <a:lnTo>
                  <a:pt x="697" y="697"/>
                </a:lnTo>
                <a:close/>
                <a:moveTo>
                  <a:pt x="747" y="398"/>
                </a:moveTo>
                <a:cubicBezTo>
                  <a:pt x="50" y="398"/>
                  <a:pt x="50" y="398"/>
                  <a:pt x="50" y="398"/>
                </a:cubicBezTo>
                <a:cubicBezTo>
                  <a:pt x="50" y="299"/>
                  <a:pt x="50" y="299"/>
                  <a:pt x="50" y="299"/>
                </a:cubicBezTo>
                <a:cubicBezTo>
                  <a:pt x="747" y="299"/>
                  <a:pt x="747" y="299"/>
                  <a:pt x="747" y="299"/>
                </a:cubicBezTo>
                <a:lnTo>
                  <a:pt x="747" y="3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Freeform 13"/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>
            <a:off x="1338537" y="1189245"/>
            <a:ext cx="319391" cy="423378"/>
          </a:xfrm>
          <a:custGeom>
            <a:avLst/>
            <a:gdLst>
              <a:gd name="T0" fmla="*/ 598 w 598"/>
              <a:gd name="T1" fmla="*/ 287 h 797"/>
              <a:gd name="T2" fmla="*/ 299 w 598"/>
              <a:gd name="T3" fmla="*/ 0 h 797"/>
              <a:gd name="T4" fmla="*/ 0 w 598"/>
              <a:gd name="T5" fmla="*/ 287 h 797"/>
              <a:gd name="T6" fmla="*/ 167 w 598"/>
              <a:gd name="T7" fmla="*/ 543 h 797"/>
              <a:gd name="T8" fmla="*/ 163 w 598"/>
              <a:gd name="T9" fmla="*/ 623 h 797"/>
              <a:gd name="T10" fmla="*/ 150 w 598"/>
              <a:gd name="T11" fmla="*/ 660 h 797"/>
              <a:gd name="T12" fmla="*/ 212 w 598"/>
              <a:gd name="T13" fmla="*/ 723 h 797"/>
              <a:gd name="T14" fmla="*/ 225 w 598"/>
              <a:gd name="T15" fmla="*/ 723 h 797"/>
              <a:gd name="T16" fmla="*/ 299 w 598"/>
              <a:gd name="T17" fmla="*/ 797 h 797"/>
              <a:gd name="T18" fmla="*/ 374 w 598"/>
              <a:gd name="T19" fmla="*/ 723 h 797"/>
              <a:gd name="T20" fmla="*/ 386 w 598"/>
              <a:gd name="T21" fmla="*/ 723 h 797"/>
              <a:gd name="T22" fmla="*/ 449 w 598"/>
              <a:gd name="T23" fmla="*/ 660 h 797"/>
              <a:gd name="T24" fmla="*/ 436 w 598"/>
              <a:gd name="T25" fmla="*/ 623 h 797"/>
              <a:gd name="T26" fmla="*/ 432 w 598"/>
              <a:gd name="T27" fmla="*/ 543 h 797"/>
              <a:gd name="T28" fmla="*/ 598 w 598"/>
              <a:gd name="T29" fmla="*/ 287 h 797"/>
              <a:gd name="T30" fmla="*/ 225 w 598"/>
              <a:gd name="T31" fmla="*/ 355 h 797"/>
              <a:gd name="T32" fmla="*/ 249 w 598"/>
              <a:gd name="T33" fmla="*/ 305 h 797"/>
              <a:gd name="T34" fmla="*/ 277 w 598"/>
              <a:gd name="T35" fmla="*/ 360 h 797"/>
              <a:gd name="T36" fmla="*/ 322 w 598"/>
              <a:gd name="T37" fmla="*/ 360 h 797"/>
              <a:gd name="T38" fmla="*/ 349 w 598"/>
              <a:gd name="T39" fmla="*/ 305 h 797"/>
              <a:gd name="T40" fmla="*/ 374 w 598"/>
              <a:gd name="T41" fmla="*/ 355 h 797"/>
              <a:gd name="T42" fmla="*/ 374 w 598"/>
              <a:gd name="T43" fmla="*/ 512 h 797"/>
              <a:gd name="T44" fmla="*/ 225 w 598"/>
              <a:gd name="T45" fmla="*/ 512 h 797"/>
              <a:gd name="T46" fmla="*/ 225 w 598"/>
              <a:gd name="T47" fmla="*/ 355 h 797"/>
              <a:gd name="T48" fmla="*/ 200 w 598"/>
              <a:gd name="T49" fmla="*/ 586 h 797"/>
              <a:gd name="T50" fmla="*/ 212 w 598"/>
              <a:gd name="T51" fmla="*/ 573 h 797"/>
              <a:gd name="T52" fmla="*/ 386 w 598"/>
              <a:gd name="T53" fmla="*/ 573 h 797"/>
              <a:gd name="T54" fmla="*/ 399 w 598"/>
              <a:gd name="T55" fmla="*/ 586 h 797"/>
              <a:gd name="T56" fmla="*/ 386 w 598"/>
              <a:gd name="T57" fmla="*/ 598 h 797"/>
              <a:gd name="T58" fmla="*/ 212 w 598"/>
              <a:gd name="T59" fmla="*/ 598 h 797"/>
              <a:gd name="T60" fmla="*/ 200 w 598"/>
              <a:gd name="T61" fmla="*/ 586 h 797"/>
              <a:gd name="T62" fmla="*/ 299 w 598"/>
              <a:gd name="T63" fmla="*/ 747 h 797"/>
              <a:gd name="T64" fmla="*/ 274 w 598"/>
              <a:gd name="T65" fmla="*/ 723 h 797"/>
              <a:gd name="T66" fmla="*/ 324 w 598"/>
              <a:gd name="T67" fmla="*/ 723 h 797"/>
              <a:gd name="T68" fmla="*/ 299 w 598"/>
              <a:gd name="T69" fmla="*/ 747 h 797"/>
              <a:gd name="T70" fmla="*/ 386 w 598"/>
              <a:gd name="T71" fmla="*/ 673 h 797"/>
              <a:gd name="T72" fmla="*/ 212 w 598"/>
              <a:gd name="T73" fmla="*/ 673 h 797"/>
              <a:gd name="T74" fmla="*/ 200 w 598"/>
              <a:gd name="T75" fmla="*/ 660 h 797"/>
              <a:gd name="T76" fmla="*/ 212 w 598"/>
              <a:gd name="T77" fmla="*/ 648 h 797"/>
              <a:gd name="T78" fmla="*/ 386 w 598"/>
              <a:gd name="T79" fmla="*/ 648 h 797"/>
              <a:gd name="T80" fmla="*/ 399 w 598"/>
              <a:gd name="T81" fmla="*/ 660 h 797"/>
              <a:gd name="T82" fmla="*/ 386 w 598"/>
              <a:gd name="T83" fmla="*/ 673 h 797"/>
              <a:gd name="T84" fmla="*/ 424 w 598"/>
              <a:gd name="T85" fmla="*/ 491 h 797"/>
              <a:gd name="T86" fmla="*/ 424 w 598"/>
              <a:gd name="T87" fmla="*/ 355 h 797"/>
              <a:gd name="T88" fmla="*/ 471 w 598"/>
              <a:gd name="T89" fmla="*/ 261 h 797"/>
              <a:gd name="T90" fmla="*/ 460 w 598"/>
              <a:gd name="T91" fmla="*/ 227 h 797"/>
              <a:gd name="T92" fmla="*/ 426 w 598"/>
              <a:gd name="T93" fmla="*/ 238 h 797"/>
              <a:gd name="T94" fmla="*/ 399 w 598"/>
              <a:gd name="T95" fmla="*/ 293 h 797"/>
              <a:gd name="T96" fmla="*/ 371 w 598"/>
              <a:gd name="T97" fmla="*/ 238 h 797"/>
              <a:gd name="T98" fmla="*/ 327 w 598"/>
              <a:gd name="T99" fmla="*/ 238 h 797"/>
              <a:gd name="T100" fmla="*/ 299 w 598"/>
              <a:gd name="T101" fmla="*/ 293 h 797"/>
              <a:gd name="T102" fmla="*/ 272 w 598"/>
              <a:gd name="T103" fmla="*/ 238 h 797"/>
              <a:gd name="T104" fmla="*/ 227 w 598"/>
              <a:gd name="T105" fmla="*/ 238 h 797"/>
              <a:gd name="T106" fmla="*/ 200 w 598"/>
              <a:gd name="T107" fmla="*/ 293 h 797"/>
              <a:gd name="T108" fmla="*/ 172 w 598"/>
              <a:gd name="T109" fmla="*/ 238 h 797"/>
              <a:gd name="T110" fmla="*/ 139 w 598"/>
              <a:gd name="T111" fmla="*/ 227 h 797"/>
              <a:gd name="T112" fmla="*/ 128 w 598"/>
              <a:gd name="T113" fmla="*/ 261 h 797"/>
              <a:gd name="T114" fmla="*/ 175 w 598"/>
              <a:gd name="T115" fmla="*/ 355 h 797"/>
              <a:gd name="T116" fmla="*/ 175 w 598"/>
              <a:gd name="T117" fmla="*/ 491 h 797"/>
              <a:gd name="T118" fmla="*/ 50 w 598"/>
              <a:gd name="T119" fmla="*/ 287 h 797"/>
              <a:gd name="T120" fmla="*/ 299 w 598"/>
              <a:gd name="T121" fmla="*/ 50 h 797"/>
              <a:gd name="T122" fmla="*/ 548 w 598"/>
              <a:gd name="T123" fmla="*/ 287 h 797"/>
              <a:gd name="T124" fmla="*/ 424 w 598"/>
              <a:gd name="T125" fmla="*/ 491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98" h="797">
                <a:moveTo>
                  <a:pt x="598" y="287"/>
                </a:moveTo>
                <a:cubicBezTo>
                  <a:pt x="598" y="129"/>
                  <a:pt x="464" y="0"/>
                  <a:pt x="299" y="0"/>
                </a:cubicBezTo>
                <a:cubicBezTo>
                  <a:pt x="134" y="0"/>
                  <a:pt x="0" y="129"/>
                  <a:pt x="0" y="287"/>
                </a:cubicBezTo>
                <a:cubicBezTo>
                  <a:pt x="0" y="399"/>
                  <a:pt x="68" y="496"/>
                  <a:pt x="167" y="543"/>
                </a:cubicBezTo>
                <a:cubicBezTo>
                  <a:pt x="146" y="565"/>
                  <a:pt x="144" y="599"/>
                  <a:pt x="163" y="623"/>
                </a:cubicBezTo>
                <a:cubicBezTo>
                  <a:pt x="154" y="634"/>
                  <a:pt x="150" y="647"/>
                  <a:pt x="150" y="660"/>
                </a:cubicBezTo>
                <a:cubicBezTo>
                  <a:pt x="150" y="695"/>
                  <a:pt x="178" y="723"/>
                  <a:pt x="212" y="723"/>
                </a:cubicBezTo>
                <a:cubicBezTo>
                  <a:pt x="225" y="723"/>
                  <a:pt x="225" y="723"/>
                  <a:pt x="225" y="723"/>
                </a:cubicBezTo>
                <a:cubicBezTo>
                  <a:pt x="225" y="764"/>
                  <a:pt x="258" y="797"/>
                  <a:pt x="299" y="797"/>
                </a:cubicBezTo>
                <a:cubicBezTo>
                  <a:pt x="340" y="797"/>
                  <a:pt x="374" y="764"/>
                  <a:pt x="374" y="723"/>
                </a:cubicBezTo>
                <a:cubicBezTo>
                  <a:pt x="386" y="723"/>
                  <a:pt x="386" y="723"/>
                  <a:pt x="386" y="723"/>
                </a:cubicBezTo>
                <a:cubicBezTo>
                  <a:pt x="421" y="723"/>
                  <a:pt x="449" y="695"/>
                  <a:pt x="449" y="660"/>
                </a:cubicBezTo>
                <a:cubicBezTo>
                  <a:pt x="449" y="647"/>
                  <a:pt x="444" y="634"/>
                  <a:pt x="436" y="623"/>
                </a:cubicBezTo>
                <a:cubicBezTo>
                  <a:pt x="454" y="599"/>
                  <a:pt x="453" y="565"/>
                  <a:pt x="432" y="543"/>
                </a:cubicBezTo>
                <a:cubicBezTo>
                  <a:pt x="530" y="496"/>
                  <a:pt x="598" y="399"/>
                  <a:pt x="598" y="287"/>
                </a:cubicBezTo>
                <a:close/>
                <a:moveTo>
                  <a:pt x="225" y="355"/>
                </a:moveTo>
                <a:cubicBezTo>
                  <a:pt x="249" y="305"/>
                  <a:pt x="249" y="305"/>
                  <a:pt x="249" y="305"/>
                </a:cubicBezTo>
                <a:cubicBezTo>
                  <a:pt x="277" y="360"/>
                  <a:pt x="277" y="360"/>
                  <a:pt x="277" y="360"/>
                </a:cubicBezTo>
                <a:cubicBezTo>
                  <a:pt x="285" y="377"/>
                  <a:pt x="313" y="377"/>
                  <a:pt x="322" y="360"/>
                </a:cubicBezTo>
                <a:cubicBezTo>
                  <a:pt x="349" y="305"/>
                  <a:pt x="349" y="305"/>
                  <a:pt x="349" y="305"/>
                </a:cubicBezTo>
                <a:cubicBezTo>
                  <a:pt x="374" y="355"/>
                  <a:pt x="374" y="355"/>
                  <a:pt x="374" y="355"/>
                </a:cubicBezTo>
                <a:cubicBezTo>
                  <a:pt x="374" y="512"/>
                  <a:pt x="374" y="512"/>
                  <a:pt x="374" y="512"/>
                </a:cubicBezTo>
                <a:cubicBezTo>
                  <a:pt x="325" y="527"/>
                  <a:pt x="273" y="527"/>
                  <a:pt x="225" y="512"/>
                </a:cubicBezTo>
                <a:lnTo>
                  <a:pt x="225" y="355"/>
                </a:lnTo>
                <a:close/>
                <a:moveTo>
                  <a:pt x="200" y="586"/>
                </a:moveTo>
                <a:cubicBezTo>
                  <a:pt x="200" y="579"/>
                  <a:pt x="205" y="573"/>
                  <a:pt x="212" y="573"/>
                </a:cubicBezTo>
                <a:cubicBezTo>
                  <a:pt x="386" y="573"/>
                  <a:pt x="386" y="573"/>
                  <a:pt x="386" y="573"/>
                </a:cubicBezTo>
                <a:cubicBezTo>
                  <a:pt x="393" y="573"/>
                  <a:pt x="399" y="579"/>
                  <a:pt x="399" y="586"/>
                </a:cubicBezTo>
                <a:cubicBezTo>
                  <a:pt x="399" y="593"/>
                  <a:pt x="393" y="598"/>
                  <a:pt x="386" y="598"/>
                </a:cubicBezTo>
                <a:cubicBezTo>
                  <a:pt x="212" y="598"/>
                  <a:pt x="212" y="598"/>
                  <a:pt x="212" y="598"/>
                </a:cubicBezTo>
                <a:cubicBezTo>
                  <a:pt x="205" y="598"/>
                  <a:pt x="200" y="592"/>
                  <a:pt x="200" y="586"/>
                </a:cubicBezTo>
                <a:close/>
                <a:moveTo>
                  <a:pt x="299" y="747"/>
                </a:moveTo>
                <a:cubicBezTo>
                  <a:pt x="285" y="747"/>
                  <a:pt x="274" y="736"/>
                  <a:pt x="274" y="723"/>
                </a:cubicBezTo>
                <a:cubicBezTo>
                  <a:pt x="324" y="723"/>
                  <a:pt x="324" y="723"/>
                  <a:pt x="324" y="723"/>
                </a:cubicBezTo>
                <a:cubicBezTo>
                  <a:pt x="324" y="736"/>
                  <a:pt x="313" y="747"/>
                  <a:pt x="299" y="747"/>
                </a:cubicBezTo>
                <a:close/>
                <a:moveTo>
                  <a:pt x="386" y="673"/>
                </a:moveTo>
                <a:cubicBezTo>
                  <a:pt x="212" y="673"/>
                  <a:pt x="212" y="673"/>
                  <a:pt x="212" y="673"/>
                </a:cubicBezTo>
                <a:cubicBezTo>
                  <a:pt x="205" y="673"/>
                  <a:pt x="200" y="667"/>
                  <a:pt x="200" y="660"/>
                </a:cubicBezTo>
                <a:cubicBezTo>
                  <a:pt x="200" y="653"/>
                  <a:pt x="205" y="648"/>
                  <a:pt x="212" y="648"/>
                </a:cubicBezTo>
                <a:cubicBezTo>
                  <a:pt x="386" y="648"/>
                  <a:pt x="386" y="648"/>
                  <a:pt x="386" y="648"/>
                </a:cubicBezTo>
                <a:cubicBezTo>
                  <a:pt x="393" y="648"/>
                  <a:pt x="399" y="654"/>
                  <a:pt x="399" y="660"/>
                </a:cubicBezTo>
                <a:cubicBezTo>
                  <a:pt x="399" y="667"/>
                  <a:pt x="393" y="673"/>
                  <a:pt x="386" y="673"/>
                </a:cubicBezTo>
                <a:close/>
                <a:moveTo>
                  <a:pt x="424" y="491"/>
                </a:moveTo>
                <a:cubicBezTo>
                  <a:pt x="424" y="355"/>
                  <a:pt x="424" y="355"/>
                  <a:pt x="424" y="355"/>
                </a:cubicBezTo>
                <a:cubicBezTo>
                  <a:pt x="471" y="261"/>
                  <a:pt x="471" y="261"/>
                  <a:pt x="471" y="261"/>
                </a:cubicBezTo>
                <a:cubicBezTo>
                  <a:pt x="477" y="248"/>
                  <a:pt x="472" y="233"/>
                  <a:pt x="460" y="227"/>
                </a:cubicBezTo>
                <a:cubicBezTo>
                  <a:pt x="447" y="221"/>
                  <a:pt x="433" y="226"/>
                  <a:pt x="426" y="238"/>
                </a:cubicBezTo>
                <a:cubicBezTo>
                  <a:pt x="399" y="293"/>
                  <a:pt x="399" y="293"/>
                  <a:pt x="399" y="293"/>
                </a:cubicBezTo>
                <a:cubicBezTo>
                  <a:pt x="371" y="238"/>
                  <a:pt x="371" y="238"/>
                  <a:pt x="371" y="238"/>
                </a:cubicBezTo>
                <a:cubicBezTo>
                  <a:pt x="363" y="221"/>
                  <a:pt x="335" y="221"/>
                  <a:pt x="327" y="238"/>
                </a:cubicBezTo>
                <a:cubicBezTo>
                  <a:pt x="299" y="293"/>
                  <a:pt x="299" y="293"/>
                  <a:pt x="299" y="293"/>
                </a:cubicBezTo>
                <a:cubicBezTo>
                  <a:pt x="272" y="238"/>
                  <a:pt x="272" y="238"/>
                  <a:pt x="272" y="238"/>
                </a:cubicBezTo>
                <a:cubicBezTo>
                  <a:pt x="263" y="221"/>
                  <a:pt x="236" y="221"/>
                  <a:pt x="227" y="238"/>
                </a:cubicBezTo>
                <a:cubicBezTo>
                  <a:pt x="200" y="293"/>
                  <a:pt x="200" y="293"/>
                  <a:pt x="200" y="293"/>
                </a:cubicBezTo>
                <a:cubicBezTo>
                  <a:pt x="172" y="238"/>
                  <a:pt x="172" y="238"/>
                  <a:pt x="172" y="238"/>
                </a:cubicBezTo>
                <a:cubicBezTo>
                  <a:pt x="166" y="226"/>
                  <a:pt x="151" y="221"/>
                  <a:pt x="139" y="227"/>
                </a:cubicBezTo>
                <a:cubicBezTo>
                  <a:pt x="126" y="234"/>
                  <a:pt x="122" y="248"/>
                  <a:pt x="128" y="261"/>
                </a:cubicBezTo>
                <a:cubicBezTo>
                  <a:pt x="175" y="355"/>
                  <a:pt x="175" y="355"/>
                  <a:pt x="175" y="355"/>
                </a:cubicBezTo>
                <a:cubicBezTo>
                  <a:pt x="175" y="491"/>
                  <a:pt x="175" y="491"/>
                  <a:pt x="175" y="491"/>
                </a:cubicBezTo>
                <a:cubicBezTo>
                  <a:pt x="100" y="450"/>
                  <a:pt x="50" y="374"/>
                  <a:pt x="50" y="287"/>
                </a:cubicBezTo>
                <a:cubicBezTo>
                  <a:pt x="50" y="156"/>
                  <a:pt x="162" y="50"/>
                  <a:pt x="299" y="50"/>
                </a:cubicBezTo>
                <a:cubicBezTo>
                  <a:pt x="437" y="50"/>
                  <a:pt x="548" y="156"/>
                  <a:pt x="548" y="287"/>
                </a:cubicBezTo>
                <a:cubicBezTo>
                  <a:pt x="548" y="374"/>
                  <a:pt x="498" y="450"/>
                  <a:pt x="424" y="4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0" name="组合 49"/>
          <p:cNvGrpSpPr/>
          <p:nvPr>
            <p:custDataLst>
              <p:tags r:id="rId10"/>
            </p:custDataLst>
          </p:nvPr>
        </p:nvGrpSpPr>
        <p:grpSpPr>
          <a:xfrm>
            <a:off x="7467182" y="1235981"/>
            <a:ext cx="371706" cy="329906"/>
            <a:chOff x="7551221" y="4142793"/>
            <a:chExt cx="388974" cy="345232"/>
          </a:xfrm>
          <a:solidFill>
            <a:schemeClr val="bg1"/>
          </a:solidFill>
        </p:grpSpPr>
        <p:sp>
          <p:nvSpPr>
            <p:cNvPr id="51" name="Freeform 5"/>
            <p:cNvSpPr>
              <a:spLocks noEditPoints="1"/>
            </p:cNvSpPr>
            <p:nvPr>
              <p:custDataLst>
                <p:tags r:id="rId11"/>
              </p:custDataLst>
            </p:nvPr>
          </p:nvSpPr>
          <p:spPr bwMode="auto">
            <a:xfrm>
              <a:off x="7831781" y="4142793"/>
              <a:ext cx="108414" cy="345232"/>
            </a:xfrm>
            <a:custGeom>
              <a:avLst/>
              <a:gdLst>
                <a:gd name="T0" fmla="*/ 194 w 194"/>
                <a:gd name="T1" fmla="*/ 164 h 617"/>
                <a:gd name="T2" fmla="*/ 194 w 194"/>
                <a:gd name="T3" fmla="*/ 164 h 617"/>
                <a:gd name="T4" fmla="*/ 194 w 194"/>
                <a:gd name="T5" fmla="*/ 160 h 617"/>
                <a:gd name="T6" fmla="*/ 193 w 194"/>
                <a:gd name="T7" fmla="*/ 160 h 617"/>
                <a:gd name="T8" fmla="*/ 193 w 194"/>
                <a:gd name="T9" fmla="*/ 159 h 617"/>
                <a:gd name="T10" fmla="*/ 192 w 194"/>
                <a:gd name="T11" fmla="*/ 156 h 617"/>
                <a:gd name="T12" fmla="*/ 192 w 194"/>
                <a:gd name="T13" fmla="*/ 156 h 617"/>
                <a:gd name="T14" fmla="*/ 192 w 194"/>
                <a:gd name="T15" fmla="*/ 156 h 617"/>
                <a:gd name="T16" fmla="*/ 115 w 194"/>
                <a:gd name="T17" fmla="*/ 11 h 617"/>
                <a:gd name="T18" fmla="*/ 97 w 194"/>
                <a:gd name="T19" fmla="*/ 0 h 617"/>
                <a:gd name="T20" fmla="*/ 80 w 194"/>
                <a:gd name="T21" fmla="*/ 11 h 617"/>
                <a:gd name="T22" fmla="*/ 3 w 194"/>
                <a:gd name="T23" fmla="*/ 156 h 617"/>
                <a:gd name="T24" fmla="*/ 3 w 194"/>
                <a:gd name="T25" fmla="*/ 156 h 617"/>
                <a:gd name="T26" fmla="*/ 3 w 194"/>
                <a:gd name="T27" fmla="*/ 156 h 617"/>
                <a:gd name="T28" fmla="*/ 2 w 194"/>
                <a:gd name="T29" fmla="*/ 159 h 617"/>
                <a:gd name="T30" fmla="*/ 1 w 194"/>
                <a:gd name="T31" fmla="*/ 160 h 617"/>
                <a:gd name="T32" fmla="*/ 1 w 194"/>
                <a:gd name="T33" fmla="*/ 160 h 617"/>
                <a:gd name="T34" fmla="*/ 1 w 194"/>
                <a:gd name="T35" fmla="*/ 164 h 617"/>
                <a:gd name="T36" fmla="*/ 1 w 194"/>
                <a:gd name="T37" fmla="*/ 164 h 617"/>
                <a:gd name="T38" fmla="*/ 0 w 194"/>
                <a:gd name="T39" fmla="*/ 166 h 617"/>
                <a:gd name="T40" fmla="*/ 0 w 194"/>
                <a:gd name="T41" fmla="*/ 597 h 617"/>
                <a:gd name="T42" fmla="*/ 20 w 194"/>
                <a:gd name="T43" fmla="*/ 617 h 617"/>
                <a:gd name="T44" fmla="*/ 174 w 194"/>
                <a:gd name="T45" fmla="*/ 617 h 617"/>
                <a:gd name="T46" fmla="*/ 194 w 194"/>
                <a:gd name="T47" fmla="*/ 597 h 617"/>
                <a:gd name="T48" fmla="*/ 194 w 194"/>
                <a:gd name="T49" fmla="*/ 166 h 617"/>
                <a:gd name="T50" fmla="*/ 194 w 194"/>
                <a:gd name="T51" fmla="*/ 164 h 617"/>
                <a:gd name="T52" fmla="*/ 40 w 194"/>
                <a:gd name="T53" fmla="*/ 193 h 617"/>
                <a:gd name="T54" fmla="*/ 91 w 194"/>
                <a:gd name="T55" fmla="*/ 209 h 617"/>
                <a:gd name="T56" fmla="*/ 97 w 194"/>
                <a:gd name="T57" fmla="*/ 210 h 617"/>
                <a:gd name="T58" fmla="*/ 103 w 194"/>
                <a:gd name="T59" fmla="*/ 209 h 617"/>
                <a:gd name="T60" fmla="*/ 154 w 194"/>
                <a:gd name="T61" fmla="*/ 193 h 617"/>
                <a:gd name="T62" fmla="*/ 154 w 194"/>
                <a:gd name="T63" fmla="*/ 491 h 617"/>
                <a:gd name="T64" fmla="*/ 40 w 194"/>
                <a:gd name="T65" fmla="*/ 491 h 617"/>
                <a:gd name="T66" fmla="*/ 40 w 194"/>
                <a:gd name="T67" fmla="*/ 193 h 617"/>
                <a:gd name="T68" fmla="*/ 97 w 194"/>
                <a:gd name="T69" fmla="*/ 63 h 617"/>
                <a:gd name="T70" fmla="*/ 145 w 194"/>
                <a:gd name="T71" fmla="*/ 154 h 617"/>
                <a:gd name="T72" fmla="*/ 97 w 194"/>
                <a:gd name="T73" fmla="*/ 169 h 617"/>
                <a:gd name="T74" fmla="*/ 49 w 194"/>
                <a:gd name="T75" fmla="*/ 154 h 617"/>
                <a:gd name="T76" fmla="*/ 97 w 194"/>
                <a:gd name="T77" fmla="*/ 63 h 617"/>
                <a:gd name="T78" fmla="*/ 40 w 194"/>
                <a:gd name="T79" fmla="*/ 577 h 617"/>
                <a:gd name="T80" fmla="*/ 40 w 194"/>
                <a:gd name="T81" fmla="*/ 577 h 617"/>
                <a:gd name="T82" fmla="*/ 40 w 194"/>
                <a:gd name="T83" fmla="*/ 531 h 617"/>
                <a:gd name="T84" fmla="*/ 154 w 194"/>
                <a:gd name="T85" fmla="*/ 531 h 617"/>
                <a:gd name="T86" fmla="*/ 154 w 194"/>
                <a:gd name="T87" fmla="*/ 577 h 617"/>
                <a:gd name="T88" fmla="*/ 40 w 194"/>
                <a:gd name="T89" fmla="*/ 577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4" h="617">
                  <a:moveTo>
                    <a:pt x="194" y="164"/>
                  </a:moveTo>
                  <a:cubicBezTo>
                    <a:pt x="194" y="164"/>
                    <a:pt x="194" y="164"/>
                    <a:pt x="194" y="164"/>
                  </a:cubicBezTo>
                  <a:cubicBezTo>
                    <a:pt x="194" y="162"/>
                    <a:pt x="194" y="161"/>
                    <a:pt x="194" y="160"/>
                  </a:cubicBezTo>
                  <a:cubicBezTo>
                    <a:pt x="194" y="160"/>
                    <a:pt x="194" y="160"/>
                    <a:pt x="193" y="160"/>
                  </a:cubicBezTo>
                  <a:cubicBezTo>
                    <a:pt x="193" y="160"/>
                    <a:pt x="193" y="160"/>
                    <a:pt x="193" y="159"/>
                  </a:cubicBezTo>
                  <a:cubicBezTo>
                    <a:pt x="193" y="158"/>
                    <a:pt x="193" y="157"/>
                    <a:pt x="192" y="156"/>
                  </a:cubicBezTo>
                  <a:cubicBezTo>
                    <a:pt x="192" y="156"/>
                    <a:pt x="192" y="156"/>
                    <a:pt x="192" y="156"/>
                  </a:cubicBezTo>
                  <a:cubicBezTo>
                    <a:pt x="192" y="156"/>
                    <a:pt x="192" y="156"/>
                    <a:pt x="192" y="156"/>
                  </a:cubicBezTo>
                  <a:cubicBezTo>
                    <a:pt x="115" y="11"/>
                    <a:pt x="115" y="11"/>
                    <a:pt x="115" y="11"/>
                  </a:cubicBezTo>
                  <a:cubicBezTo>
                    <a:pt x="112" y="4"/>
                    <a:pt x="105" y="0"/>
                    <a:pt x="97" y="0"/>
                  </a:cubicBezTo>
                  <a:cubicBezTo>
                    <a:pt x="90" y="0"/>
                    <a:pt x="83" y="4"/>
                    <a:pt x="80" y="11"/>
                  </a:cubicBezTo>
                  <a:cubicBezTo>
                    <a:pt x="3" y="156"/>
                    <a:pt x="3" y="156"/>
                    <a:pt x="3" y="156"/>
                  </a:cubicBezTo>
                  <a:cubicBezTo>
                    <a:pt x="3" y="156"/>
                    <a:pt x="3" y="156"/>
                    <a:pt x="3" y="156"/>
                  </a:cubicBezTo>
                  <a:cubicBezTo>
                    <a:pt x="3" y="156"/>
                    <a:pt x="3" y="156"/>
                    <a:pt x="3" y="156"/>
                  </a:cubicBezTo>
                  <a:cubicBezTo>
                    <a:pt x="2" y="157"/>
                    <a:pt x="2" y="158"/>
                    <a:pt x="2" y="159"/>
                  </a:cubicBezTo>
                  <a:cubicBezTo>
                    <a:pt x="1" y="160"/>
                    <a:pt x="1" y="160"/>
                    <a:pt x="1" y="160"/>
                  </a:cubicBezTo>
                  <a:cubicBezTo>
                    <a:pt x="1" y="160"/>
                    <a:pt x="1" y="160"/>
                    <a:pt x="1" y="160"/>
                  </a:cubicBezTo>
                  <a:cubicBezTo>
                    <a:pt x="1" y="161"/>
                    <a:pt x="1" y="162"/>
                    <a:pt x="1" y="164"/>
                  </a:cubicBezTo>
                  <a:cubicBezTo>
                    <a:pt x="1" y="164"/>
                    <a:pt x="1" y="164"/>
                    <a:pt x="1" y="164"/>
                  </a:cubicBezTo>
                  <a:cubicBezTo>
                    <a:pt x="1" y="165"/>
                    <a:pt x="0" y="165"/>
                    <a:pt x="0" y="16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608"/>
                    <a:pt x="9" y="617"/>
                    <a:pt x="20" y="617"/>
                  </a:cubicBezTo>
                  <a:cubicBezTo>
                    <a:pt x="174" y="617"/>
                    <a:pt x="174" y="617"/>
                    <a:pt x="174" y="617"/>
                  </a:cubicBezTo>
                  <a:cubicBezTo>
                    <a:pt x="185" y="617"/>
                    <a:pt x="194" y="608"/>
                    <a:pt x="194" y="597"/>
                  </a:cubicBezTo>
                  <a:cubicBezTo>
                    <a:pt x="194" y="166"/>
                    <a:pt x="194" y="166"/>
                    <a:pt x="194" y="166"/>
                  </a:cubicBezTo>
                  <a:cubicBezTo>
                    <a:pt x="194" y="165"/>
                    <a:pt x="194" y="165"/>
                    <a:pt x="194" y="164"/>
                  </a:cubicBezTo>
                  <a:close/>
                  <a:moveTo>
                    <a:pt x="40" y="193"/>
                  </a:moveTo>
                  <a:cubicBezTo>
                    <a:pt x="91" y="209"/>
                    <a:pt x="91" y="209"/>
                    <a:pt x="91" y="209"/>
                  </a:cubicBezTo>
                  <a:cubicBezTo>
                    <a:pt x="93" y="209"/>
                    <a:pt x="95" y="210"/>
                    <a:pt x="97" y="210"/>
                  </a:cubicBezTo>
                  <a:cubicBezTo>
                    <a:pt x="99" y="210"/>
                    <a:pt x="101" y="209"/>
                    <a:pt x="103" y="209"/>
                  </a:cubicBezTo>
                  <a:cubicBezTo>
                    <a:pt x="154" y="193"/>
                    <a:pt x="154" y="193"/>
                    <a:pt x="154" y="193"/>
                  </a:cubicBezTo>
                  <a:cubicBezTo>
                    <a:pt x="154" y="491"/>
                    <a:pt x="154" y="491"/>
                    <a:pt x="154" y="491"/>
                  </a:cubicBezTo>
                  <a:cubicBezTo>
                    <a:pt x="40" y="491"/>
                    <a:pt x="40" y="491"/>
                    <a:pt x="40" y="491"/>
                  </a:cubicBezTo>
                  <a:lnTo>
                    <a:pt x="40" y="193"/>
                  </a:lnTo>
                  <a:close/>
                  <a:moveTo>
                    <a:pt x="97" y="63"/>
                  </a:moveTo>
                  <a:cubicBezTo>
                    <a:pt x="145" y="154"/>
                    <a:pt x="145" y="154"/>
                    <a:pt x="145" y="154"/>
                  </a:cubicBezTo>
                  <a:cubicBezTo>
                    <a:pt x="97" y="169"/>
                    <a:pt x="97" y="169"/>
                    <a:pt x="97" y="169"/>
                  </a:cubicBezTo>
                  <a:cubicBezTo>
                    <a:pt x="49" y="154"/>
                    <a:pt x="49" y="154"/>
                    <a:pt x="49" y="154"/>
                  </a:cubicBezTo>
                  <a:lnTo>
                    <a:pt x="97" y="63"/>
                  </a:lnTo>
                  <a:close/>
                  <a:moveTo>
                    <a:pt x="40" y="577"/>
                  </a:moveTo>
                  <a:cubicBezTo>
                    <a:pt x="40" y="577"/>
                    <a:pt x="40" y="577"/>
                    <a:pt x="40" y="577"/>
                  </a:cubicBezTo>
                  <a:cubicBezTo>
                    <a:pt x="40" y="531"/>
                    <a:pt x="40" y="531"/>
                    <a:pt x="40" y="531"/>
                  </a:cubicBezTo>
                  <a:cubicBezTo>
                    <a:pt x="154" y="531"/>
                    <a:pt x="154" y="531"/>
                    <a:pt x="154" y="531"/>
                  </a:cubicBezTo>
                  <a:cubicBezTo>
                    <a:pt x="154" y="577"/>
                    <a:pt x="154" y="577"/>
                    <a:pt x="154" y="577"/>
                  </a:cubicBezTo>
                  <a:lnTo>
                    <a:pt x="40" y="5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Freeform 6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7551221" y="4142793"/>
              <a:ext cx="259159" cy="345232"/>
            </a:xfrm>
            <a:custGeom>
              <a:avLst/>
              <a:gdLst>
                <a:gd name="T0" fmla="*/ 443 w 463"/>
                <a:gd name="T1" fmla="*/ 0 h 617"/>
                <a:gd name="T2" fmla="*/ 20 w 463"/>
                <a:gd name="T3" fmla="*/ 0 h 617"/>
                <a:gd name="T4" fmla="*/ 0 w 463"/>
                <a:gd name="T5" fmla="*/ 20 h 617"/>
                <a:gd name="T6" fmla="*/ 0 w 463"/>
                <a:gd name="T7" fmla="*/ 597 h 617"/>
                <a:gd name="T8" fmla="*/ 20 w 463"/>
                <a:gd name="T9" fmla="*/ 617 h 617"/>
                <a:gd name="T10" fmla="*/ 443 w 463"/>
                <a:gd name="T11" fmla="*/ 617 h 617"/>
                <a:gd name="T12" fmla="*/ 463 w 463"/>
                <a:gd name="T13" fmla="*/ 597 h 617"/>
                <a:gd name="T14" fmla="*/ 463 w 463"/>
                <a:gd name="T15" fmla="*/ 20 h 617"/>
                <a:gd name="T16" fmla="*/ 443 w 463"/>
                <a:gd name="T17" fmla="*/ 0 h 617"/>
                <a:gd name="T18" fmla="*/ 423 w 463"/>
                <a:gd name="T19" fmla="*/ 577 h 617"/>
                <a:gd name="T20" fmla="*/ 40 w 463"/>
                <a:gd name="T21" fmla="*/ 577 h 617"/>
                <a:gd name="T22" fmla="*/ 40 w 463"/>
                <a:gd name="T23" fmla="*/ 40 h 617"/>
                <a:gd name="T24" fmla="*/ 423 w 463"/>
                <a:gd name="T25" fmla="*/ 40 h 617"/>
                <a:gd name="T26" fmla="*/ 423 w 463"/>
                <a:gd name="T27" fmla="*/ 577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2" h="617">
                  <a:moveTo>
                    <a:pt x="44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608"/>
                    <a:pt x="9" y="617"/>
                    <a:pt x="20" y="617"/>
                  </a:cubicBezTo>
                  <a:cubicBezTo>
                    <a:pt x="443" y="617"/>
                    <a:pt x="443" y="617"/>
                    <a:pt x="443" y="617"/>
                  </a:cubicBezTo>
                  <a:cubicBezTo>
                    <a:pt x="454" y="617"/>
                    <a:pt x="463" y="608"/>
                    <a:pt x="463" y="597"/>
                  </a:cubicBezTo>
                  <a:cubicBezTo>
                    <a:pt x="463" y="20"/>
                    <a:pt x="463" y="20"/>
                    <a:pt x="463" y="20"/>
                  </a:cubicBezTo>
                  <a:cubicBezTo>
                    <a:pt x="463" y="9"/>
                    <a:pt x="454" y="0"/>
                    <a:pt x="443" y="0"/>
                  </a:cubicBezTo>
                  <a:close/>
                  <a:moveTo>
                    <a:pt x="423" y="577"/>
                  </a:moveTo>
                  <a:cubicBezTo>
                    <a:pt x="40" y="577"/>
                    <a:pt x="40" y="577"/>
                    <a:pt x="40" y="577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423" y="40"/>
                    <a:pt x="423" y="40"/>
                    <a:pt x="423" y="40"/>
                  </a:cubicBezTo>
                  <a:lnTo>
                    <a:pt x="423" y="5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Freeform 7"/>
            <p:cNvSpPr/>
            <p:nvPr>
              <p:custDataLst>
                <p:tags r:id="rId13"/>
              </p:custDataLst>
            </p:nvPr>
          </p:nvSpPr>
          <p:spPr bwMode="auto">
            <a:xfrm>
              <a:off x="7595433" y="4276606"/>
              <a:ext cx="171911" cy="22341"/>
            </a:xfrm>
            <a:custGeom>
              <a:avLst/>
              <a:gdLst>
                <a:gd name="T0" fmla="*/ 20 w 307"/>
                <a:gd name="T1" fmla="*/ 40 h 40"/>
                <a:gd name="T2" fmla="*/ 287 w 307"/>
                <a:gd name="T3" fmla="*/ 40 h 40"/>
                <a:gd name="T4" fmla="*/ 307 w 307"/>
                <a:gd name="T5" fmla="*/ 20 h 40"/>
                <a:gd name="T6" fmla="*/ 287 w 307"/>
                <a:gd name="T7" fmla="*/ 0 h 40"/>
                <a:gd name="T8" fmla="*/ 20 w 307"/>
                <a:gd name="T9" fmla="*/ 0 h 40"/>
                <a:gd name="T10" fmla="*/ 0 w 307"/>
                <a:gd name="T11" fmla="*/ 20 h 40"/>
                <a:gd name="T12" fmla="*/ 20 w 307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7" h="40">
                  <a:moveTo>
                    <a:pt x="20" y="40"/>
                  </a:moveTo>
                  <a:cubicBezTo>
                    <a:pt x="287" y="40"/>
                    <a:pt x="287" y="40"/>
                    <a:pt x="287" y="40"/>
                  </a:cubicBezTo>
                  <a:cubicBezTo>
                    <a:pt x="298" y="40"/>
                    <a:pt x="307" y="31"/>
                    <a:pt x="307" y="20"/>
                  </a:cubicBezTo>
                  <a:cubicBezTo>
                    <a:pt x="307" y="9"/>
                    <a:pt x="298" y="0"/>
                    <a:pt x="287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Freeform 8"/>
            <p:cNvSpPr/>
            <p:nvPr>
              <p:custDataLst>
                <p:tags r:id="rId14"/>
              </p:custDataLst>
            </p:nvPr>
          </p:nvSpPr>
          <p:spPr bwMode="auto">
            <a:xfrm>
              <a:off x="7595433" y="4221105"/>
              <a:ext cx="171911" cy="22341"/>
            </a:xfrm>
            <a:custGeom>
              <a:avLst/>
              <a:gdLst>
                <a:gd name="T0" fmla="*/ 20 w 307"/>
                <a:gd name="T1" fmla="*/ 40 h 40"/>
                <a:gd name="T2" fmla="*/ 287 w 307"/>
                <a:gd name="T3" fmla="*/ 40 h 40"/>
                <a:gd name="T4" fmla="*/ 307 w 307"/>
                <a:gd name="T5" fmla="*/ 20 h 40"/>
                <a:gd name="T6" fmla="*/ 287 w 307"/>
                <a:gd name="T7" fmla="*/ 0 h 40"/>
                <a:gd name="T8" fmla="*/ 20 w 307"/>
                <a:gd name="T9" fmla="*/ 0 h 40"/>
                <a:gd name="T10" fmla="*/ 0 w 307"/>
                <a:gd name="T11" fmla="*/ 20 h 40"/>
                <a:gd name="T12" fmla="*/ 20 w 307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7" h="40">
                  <a:moveTo>
                    <a:pt x="20" y="40"/>
                  </a:moveTo>
                  <a:cubicBezTo>
                    <a:pt x="287" y="40"/>
                    <a:pt x="287" y="40"/>
                    <a:pt x="287" y="40"/>
                  </a:cubicBezTo>
                  <a:cubicBezTo>
                    <a:pt x="298" y="40"/>
                    <a:pt x="307" y="31"/>
                    <a:pt x="307" y="20"/>
                  </a:cubicBezTo>
                  <a:cubicBezTo>
                    <a:pt x="307" y="9"/>
                    <a:pt x="298" y="0"/>
                    <a:pt x="287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Freeform 9"/>
            <p:cNvSpPr/>
            <p:nvPr>
              <p:custDataLst>
                <p:tags r:id="rId15"/>
              </p:custDataLst>
            </p:nvPr>
          </p:nvSpPr>
          <p:spPr bwMode="auto">
            <a:xfrm>
              <a:off x="7595433" y="4331401"/>
              <a:ext cx="171911" cy="22341"/>
            </a:xfrm>
            <a:custGeom>
              <a:avLst/>
              <a:gdLst>
                <a:gd name="T0" fmla="*/ 20 w 307"/>
                <a:gd name="T1" fmla="*/ 40 h 40"/>
                <a:gd name="T2" fmla="*/ 287 w 307"/>
                <a:gd name="T3" fmla="*/ 40 h 40"/>
                <a:gd name="T4" fmla="*/ 307 w 307"/>
                <a:gd name="T5" fmla="*/ 20 h 40"/>
                <a:gd name="T6" fmla="*/ 287 w 307"/>
                <a:gd name="T7" fmla="*/ 0 h 40"/>
                <a:gd name="T8" fmla="*/ 20 w 307"/>
                <a:gd name="T9" fmla="*/ 0 h 40"/>
                <a:gd name="T10" fmla="*/ 0 w 307"/>
                <a:gd name="T11" fmla="*/ 20 h 40"/>
                <a:gd name="T12" fmla="*/ 20 w 307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7" h="40">
                  <a:moveTo>
                    <a:pt x="20" y="40"/>
                  </a:moveTo>
                  <a:cubicBezTo>
                    <a:pt x="287" y="40"/>
                    <a:pt x="287" y="40"/>
                    <a:pt x="287" y="40"/>
                  </a:cubicBezTo>
                  <a:cubicBezTo>
                    <a:pt x="298" y="40"/>
                    <a:pt x="307" y="32"/>
                    <a:pt x="307" y="20"/>
                  </a:cubicBezTo>
                  <a:cubicBezTo>
                    <a:pt x="307" y="9"/>
                    <a:pt x="298" y="0"/>
                    <a:pt x="287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2"/>
                    <a:pt x="9" y="40"/>
                    <a:pt x="2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Freeform 10"/>
            <p:cNvSpPr/>
            <p:nvPr>
              <p:custDataLst>
                <p:tags r:id="rId16"/>
              </p:custDataLst>
            </p:nvPr>
          </p:nvSpPr>
          <p:spPr bwMode="auto">
            <a:xfrm>
              <a:off x="7595433" y="4386901"/>
              <a:ext cx="171911" cy="22341"/>
            </a:xfrm>
            <a:custGeom>
              <a:avLst/>
              <a:gdLst>
                <a:gd name="T0" fmla="*/ 20 w 307"/>
                <a:gd name="T1" fmla="*/ 40 h 40"/>
                <a:gd name="T2" fmla="*/ 287 w 307"/>
                <a:gd name="T3" fmla="*/ 40 h 40"/>
                <a:gd name="T4" fmla="*/ 307 w 307"/>
                <a:gd name="T5" fmla="*/ 20 h 40"/>
                <a:gd name="T6" fmla="*/ 287 w 307"/>
                <a:gd name="T7" fmla="*/ 0 h 40"/>
                <a:gd name="T8" fmla="*/ 20 w 307"/>
                <a:gd name="T9" fmla="*/ 0 h 40"/>
                <a:gd name="T10" fmla="*/ 0 w 307"/>
                <a:gd name="T11" fmla="*/ 20 h 40"/>
                <a:gd name="T12" fmla="*/ 20 w 307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7" h="40">
                  <a:moveTo>
                    <a:pt x="20" y="40"/>
                  </a:moveTo>
                  <a:cubicBezTo>
                    <a:pt x="287" y="40"/>
                    <a:pt x="287" y="40"/>
                    <a:pt x="287" y="40"/>
                  </a:cubicBezTo>
                  <a:cubicBezTo>
                    <a:pt x="298" y="40"/>
                    <a:pt x="307" y="31"/>
                    <a:pt x="307" y="20"/>
                  </a:cubicBezTo>
                  <a:cubicBezTo>
                    <a:pt x="307" y="9"/>
                    <a:pt x="298" y="0"/>
                    <a:pt x="287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 descr="反白稿校标组合-3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66395" y="80645"/>
            <a:ext cx="1639570" cy="4127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-418465" y="2670810"/>
            <a:ext cx="8915400" cy="1825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371600" lvl="2" indent="-45720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</a:pPr>
            <a:r>
              <a:rPr lang="zh-CN" altLang="en-US" sz="1400" b="1" dirty="0"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毕业生可进入</a:t>
            </a:r>
            <a:r>
              <a:rPr lang="zh-CN" altLang="en-US" sz="1400" b="1" dirty="0">
                <a:latin typeface="Songti SC Bold" panose="02010800040101010101" charset="-122"/>
                <a:ea typeface="Songti SC Bold" panose="02010800040101010101" charset="-122"/>
                <a:cs typeface="Songti SC" panose="02010800040101010101" charset="-122"/>
                <a:sym typeface="+mn-ea"/>
              </a:rPr>
              <a:t>人工智能</a:t>
            </a:r>
            <a:r>
              <a:rPr lang="zh-CN" altLang="en-US" sz="1400" b="1" dirty="0"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和</a:t>
            </a:r>
            <a:r>
              <a:rPr lang="zh-CN" altLang="en-US" sz="1400" b="1" dirty="0">
                <a:latin typeface="Songti SC Bold" panose="02010800040101010101" charset="-122"/>
                <a:ea typeface="Songti SC Bold" panose="02010800040101010101" charset="-122"/>
                <a:cs typeface="Songti SC" panose="02010800040101010101" charset="-122"/>
                <a:sym typeface="+mn-ea"/>
              </a:rPr>
              <a:t>移动互联网场景科技企业</a:t>
            </a:r>
            <a:r>
              <a:rPr lang="zh-CN" altLang="en-US" sz="1400" b="1" dirty="0"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，或者在</a:t>
            </a:r>
            <a:r>
              <a:rPr lang="zh-CN" altLang="en-US" sz="1400" b="1" dirty="0">
                <a:latin typeface="Songti SC Bold" panose="02010800040101010101" charset="-122"/>
                <a:ea typeface="Songti SC Bold" panose="02010800040101010101" charset="-122"/>
                <a:cs typeface="Songti SC" panose="02010800040101010101" charset="-122"/>
                <a:sym typeface="+mn-ea"/>
              </a:rPr>
              <a:t>国家级外事机构</a:t>
            </a:r>
            <a:r>
              <a:rPr lang="zh-CN" altLang="en-US" sz="1400" b="1" dirty="0"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、</a:t>
            </a:r>
            <a:r>
              <a:rPr lang="zh-CN" altLang="en-US" sz="1400" b="1" dirty="0">
                <a:latin typeface="Songti SC Bold" panose="02010800040101010101" charset="-122"/>
                <a:ea typeface="Songti SC Bold" panose="02010800040101010101" charset="-122"/>
                <a:cs typeface="Songti SC" panose="02010800040101010101" charset="-122"/>
                <a:sym typeface="+mn-ea"/>
              </a:rPr>
              <a:t>国家级英文报社</a:t>
            </a:r>
            <a:r>
              <a:rPr lang="zh-CN" altLang="en-US" sz="1400" b="1" dirty="0"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、各类</a:t>
            </a:r>
            <a:r>
              <a:rPr lang="zh-CN" altLang="en-US" sz="1400" b="1" dirty="0">
                <a:latin typeface="Songti SC Bold" panose="02010800040101010101" charset="-122"/>
                <a:ea typeface="Songti SC Bold" panose="02010800040101010101" charset="-122"/>
                <a:cs typeface="Songti SC" panose="02010800040101010101" charset="-122"/>
                <a:sym typeface="+mn-ea"/>
              </a:rPr>
              <a:t>涉外行业和文化传媒企事业单位</a:t>
            </a:r>
            <a:r>
              <a:rPr lang="zh-CN" altLang="en-US" sz="1400" b="1" dirty="0"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从事</a:t>
            </a:r>
            <a:r>
              <a:rPr lang="zh-CN" altLang="en-US" sz="1400" b="1" dirty="0">
                <a:solidFill>
                  <a:srgbClr val="FF0000"/>
                </a:solidFill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外事、外交、国际传播和语言智能技术</a:t>
            </a:r>
            <a:r>
              <a:rPr lang="zh-CN" altLang="en-US" sz="1400" b="1" dirty="0"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等工作。</a:t>
            </a:r>
            <a:endParaRPr lang="en-US" altLang="zh-CN" sz="1400" b="1" dirty="0">
              <a:latin typeface="Songti SC" panose="02010800040101010101" charset="-122"/>
              <a:ea typeface="Songti SC" panose="02010800040101010101" charset="-122"/>
              <a:cs typeface="Songti SC" panose="02010800040101010101" charset="-122"/>
            </a:endParaRPr>
          </a:p>
          <a:p>
            <a:pPr marL="1371600" lvl="2" indent="-45720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</a:pPr>
            <a:r>
              <a:rPr lang="en-US" altLang="zh-CN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  <a:sym typeface="+mn-ea"/>
              </a:rPr>
              <a:t>2025</a:t>
            </a:r>
            <a:r>
              <a:rPr lang="zh-CN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  <a:sym typeface="+mn-ea"/>
              </a:rPr>
              <a:t>年</a:t>
            </a:r>
            <a:r>
              <a:rPr lang="zh-CN" altLang="en-US" sz="1400" b="1" dirty="0"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升学深造率</a:t>
            </a:r>
            <a:r>
              <a:rPr lang="en-US" altLang="zh-CN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ngti SC Bold" panose="02010800040101010101" charset="-122"/>
                <a:ea typeface="Songti SC Bold" panose="02010800040101010101" charset="-122"/>
                <a:cs typeface="Songti SC" panose="02010800040101010101" charset="-122"/>
                <a:sym typeface="+mn-ea"/>
              </a:rPr>
              <a:t>67%</a:t>
            </a:r>
            <a:r>
              <a:rPr lang="zh-CN" altLang="en-US" sz="1400" b="1" dirty="0"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，近几年平均毕业去向落实率在</a:t>
            </a:r>
            <a:r>
              <a:rPr lang="en-US" altLang="zh-CN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ngti SC Bold" panose="02010800040101010101" charset="-122"/>
                <a:ea typeface="Songti SC Bold" panose="02010800040101010101" charset="-122"/>
                <a:cs typeface="Songti SC" panose="02010800040101010101" charset="-122"/>
                <a:sym typeface="+mn-ea"/>
              </a:rPr>
              <a:t>94%</a:t>
            </a:r>
            <a:r>
              <a:rPr lang="zh-CN" altLang="en-US" sz="1400" b="1" dirty="0">
                <a:latin typeface="Songti SC" panose="02010800040101010101" charset="-122"/>
                <a:ea typeface="Songti SC" panose="02010800040101010101" charset="-122"/>
                <a:cs typeface="Songti SC" panose="02010800040101010101" charset="-122"/>
                <a:sym typeface="+mn-ea"/>
              </a:rPr>
              <a:t>以上。</a:t>
            </a:r>
            <a:endParaRPr lang="zh-CN" altLang="en-US" sz="1400" b="1" dirty="0">
              <a:latin typeface="Songti SC" panose="02010800040101010101" charset="-122"/>
              <a:ea typeface="Songti SC" panose="02010800040101010101" charset="-122"/>
              <a:cs typeface="Songti SC" panose="02010800040101010101" charset="-122"/>
            </a:endParaRPr>
          </a:p>
          <a:p>
            <a:endParaRPr lang="zh-CN" altLang="en-US" sz="1400" b="1" dirty="0">
              <a:solidFill>
                <a:schemeClr val="accent1">
                  <a:lumMod val="50000"/>
                </a:schemeClr>
              </a:solidFill>
              <a:latin typeface="Songti SC" panose="02010800040101010101" charset="-122"/>
              <a:ea typeface="Songti SC" panose="02010800040101010101" charset="-122"/>
              <a:cs typeface="Songti SC" panose="02010800040101010101" charset="-122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/>
        </p:nvSpPr>
        <p:spPr>
          <a:xfrm>
            <a:off x="0" y="-1"/>
            <a:ext cx="9144001" cy="5588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汉仪旗黑-50S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5303401" y="68735"/>
            <a:ext cx="32435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b="1" kern="1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  <a:sym typeface="汉仪旗黑-50S"/>
              </a:rPr>
              <a:t>英语专业（数智语言）</a:t>
            </a:r>
          </a:p>
        </p:txBody>
      </p:sp>
      <p:pic>
        <p:nvPicPr>
          <p:cNvPr id="12" name="图片 11" descr="2思源碑作者不详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" y="750570"/>
            <a:ext cx="2253615" cy="1503045"/>
          </a:xfrm>
          <a:prstGeom prst="rect">
            <a:avLst/>
          </a:prstGeom>
        </p:spPr>
      </p:pic>
      <p:pic>
        <p:nvPicPr>
          <p:cNvPr id="23" name="图片占位符 22" descr="银杏-李然霜  (11)"/>
          <p:cNvPicPr>
            <a:picLocks noGrp="1" noChangeAspect="1"/>
          </p:cNvPicPr>
          <p:nvPr>
            <p:ph type="pic" sz="quarter" idx="22"/>
          </p:nvPr>
        </p:nvPicPr>
        <p:blipFill>
          <a:blip r:embed="rId4"/>
          <a:stretch>
            <a:fillRect/>
          </a:stretch>
        </p:blipFill>
        <p:spPr>
          <a:xfrm>
            <a:off x="3608705" y="750570"/>
            <a:ext cx="2045335" cy="1503045"/>
          </a:xfrm>
          <a:prstGeom prst="rect">
            <a:avLst/>
          </a:prstGeom>
        </p:spPr>
      </p:pic>
      <p:pic>
        <p:nvPicPr>
          <p:cNvPr id="29" name="图片 28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3960" y="750570"/>
            <a:ext cx="2322195" cy="1558925"/>
          </a:xfrm>
          <a:prstGeom prst="rect">
            <a:avLst/>
          </a:prstGeom>
        </p:spPr>
      </p:pic>
      <p:pic>
        <p:nvPicPr>
          <p:cNvPr id="11" name="图片 10" descr="反白稿校标组合-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395" y="94615"/>
            <a:ext cx="1639570" cy="412750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94872749"/>
              </p:ext>
            </p:extLst>
          </p:nvPr>
        </p:nvGraphicFramePr>
        <p:xfrm>
          <a:off x="329184" y="2445385"/>
          <a:ext cx="8504301" cy="2408683"/>
        </p:xfrm>
        <a:graphic>
          <a:graphicData uri="http://schemas.openxmlformats.org/drawingml/2006/table">
            <a:tbl>
              <a:tblPr bandRow="1">
                <a:tableStyleId>{3B4B98B0-60AC-42C2-AFA5-B58CD77FA1E5}</a:tableStyleId>
              </a:tblPr>
              <a:tblGrid>
                <a:gridCol w="1706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7405"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Songti SC Regular" panose="02010800040101010101" charset="-122"/>
                          <a:ea typeface="思源宋体 CN Heavy"/>
                          <a:cs typeface="Songti SC Regular" panose="02010800040101010101" charset="-122"/>
                        </a:rPr>
                        <a:t>近</a:t>
                      </a:r>
                      <a:r>
                        <a:rPr lang="en-US" altLang="zh-CN" sz="14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Songti SC Regular" panose="02010800040101010101" charset="-122"/>
                          <a:ea typeface="思源宋体 CN Heavy"/>
                          <a:cs typeface="Songti SC Regular" panose="02010800040101010101" charset="-122"/>
                        </a:rPr>
                        <a:t>2</a:t>
                      </a:r>
                      <a:r>
                        <a:rPr lang="zh-CN" altLang="en-US" sz="14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Songti SC Regular" panose="02010800040101010101" charset="-122"/>
                          <a:ea typeface="思源宋体 CN Heavy"/>
                          <a:cs typeface="Songti SC Regular" panose="02010800040101010101" charset="-122"/>
                        </a:rPr>
                        <a:t>年上研院校示例</a:t>
                      </a:r>
                    </a:p>
                  </a:txBody>
                  <a:tcPr marL="68580" marR="68580" marT="0" marB="0" anchor="ctr">
                    <a:lnL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0000"/>
                          </a:solidFill>
                          <a:latin typeface="Songti SC Regular" panose="02010800040101010101" charset="-122"/>
                          <a:ea typeface="思源宋体 CN Heavy"/>
                        </a:rPr>
                        <a:t>985</a:t>
                      </a:r>
                      <a:r>
                        <a:rPr lang="zh-CN" altLang="en-US" sz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0000"/>
                          </a:solidFill>
                          <a:latin typeface="Songti SC Regular" panose="02010800040101010101" charset="-122"/>
                          <a:ea typeface="思源宋体 CN Heavy"/>
                        </a:rPr>
                        <a:t>及头部</a:t>
                      </a:r>
                      <a:r>
                        <a:rPr lang="en-US" altLang="zh-CN" sz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0000"/>
                          </a:solidFill>
                          <a:latin typeface="Songti SC Regular" panose="02010800040101010101" charset="-122"/>
                          <a:ea typeface="思源宋体 CN Heavy"/>
                        </a:rPr>
                        <a:t>211</a:t>
                      </a:r>
                      <a:r>
                        <a:rPr lang="zh-CN" altLang="en-US" sz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0000"/>
                          </a:solidFill>
                          <a:latin typeface="Songti SC Regular" panose="02010800040101010101" charset="-122"/>
                          <a:ea typeface="思源宋体 CN Heavy"/>
                        </a:rPr>
                        <a:t>院校：</a:t>
                      </a:r>
                      <a:endParaRPr lang="en-US" altLang="zh-CN" sz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Songti SC Regular" panose="02010800040101010101" charset="-122"/>
                        <a:ea typeface="思源宋体 CN Heavy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Songti SC Regular" panose="02010800040101010101" charset="-122"/>
                          <a:ea typeface="思源宋体 CN Heavy"/>
                        </a:rPr>
                        <a:t>北京大学、中国人民大学、北京外国语大学、上海外国语大学、北京师范大学、中国科学院大学、北京航空航天大学、北京理工大学、对外经贸大学、中国政法大学</a:t>
                      </a:r>
                    </a:p>
                  </a:txBody>
                  <a:tcPr marL="68580" marR="68580" marT="0" marB="0" anchor="ctr">
                    <a:lnL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710"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Songti SC Regular" panose="02010800040101010101" charset="-122"/>
                          <a:ea typeface="思源宋体 CN Heavy"/>
                          <a:cs typeface="Songti SC Regular" panose="02010800040101010101" charset="-122"/>
                        </a:rPr>
                        <a:t>近</a:t>
                      </a:r>
                      <a:r>
                        <a:rPr lang="en-US" altLang="zh-CN" sz="14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Songti SC Regular" panose="02010800040101010101" charset="-122"/>
                          <a:ea typeface="思源宋体 CN Heavy"/>
                          <a:cs typeface="Songti SC Regular" panose="02010800040101010101" charset="-122"/>
                        </a:rPr>
                        <a:t>2</a:t>
                      </a:r>
                      <a:r>
                        <a:rPr lang="zh-CN" altLang="en-US" sz="14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Songti SC Regular" panose="02010800040101010101" charset="-122"/>
                          <a:ea typeface="思源宋体 CN Heavy"/>
                          <a:cs typeface="Songti SC Regular" panose="02010800040101010101" charset="-122"/>
                        </a:rPr>
                        <a:t>年留学院校示例</a:t>
                      </a:r>
                    </a:p>
                  </a:txBody>
                  <a:tcPr marL="68580" marR="68580" marT="0" marB="0" anchor="ctr">
                    <a:lnL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0000"/>
                          </a:solidFill>
                          <a:latin typeface="Songti SC Regular" panose="02010800040101010101" charset="-122"/>
                          <a:ea typeface="思源宋体 CN Heavy"/>
                          <a:cs typeface="Songti SC Regular" panose="02010800040101010101" charset="-122"/>
                        </a:rPr>
                        <a:t>QS</a:t>
                      </a:r>
                      <a:r>
                        <a:rPr lang="zh-CN" altLang="en-US" sz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0000"/>
                          </a:solidFill>
                          <a:latin typeface="Songti SC Regular" panose="02010800040101010101" charset="-122"/>
                          <a:ea typeface="思源宋体 CN Heavy"/>
                          <a:cs typeface="Songti SC Regular" panose="02010800040101010101" charset="-122"/>
                        </a:rPr>
                        <a:t>前</a:t>
                      </a:r>
                      <a:r>
                        <a:rPr lang="en-US" altLang="zh-CN" sz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0000"/>
                          </a:solidFill>
                          <a:latin typeface="Songti SC Regular" panose="02010800040101010101" charset="-122"/>
                          <a:ea typeface="思源宋体 CN Heavy"/>
                          <a:cs typeface="Songti SC Regular" panose="02010800040101010101" charset="-122"/>
                        </a:rPr>
                        <a:t>50 </a:t>
                      </a:r>
                      <a:r>
                        <a:rPr lang="zh-CN" altLang="en-US" sz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0000"/>
                          </a:solidFill>
                          <a:latin typeface="Songti SC Regular" panose="02010800040101010101" charset="-122"/>
                          <a:ea typeface="思源宋体 CN Heavy"/>
                          <a:cs typeface="Songti SC Regular" panose="02010800040101010101" charset="-122"/>
                        </a:rPr>
                        <a:t>高校：</a:t>
                      </a:r>
                      <a:endParaRPr lang="en-US" altLang="zh-CN" sz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Songti SC Regular" panose="02010800040101010101" charset="-122"/>
                        <a:ea typeface="思源宋体 CN Heavy"/>
                        <a:cs typeface="Songti SC Regular" panose="02010800040101010101" charset="-122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Songti SC Regular" panose="02010800040101010101" charset="-122"/>
                          <a:ea typeface="思源宋体 CN Heavy"/>
                          <a:cs typeface="Songti SC Regular" panose="02010800040101010101" charset="-122"/>
                        </a:rPr>
                        <a:t>哈佛大学、哥伦比亚大学、宾夕法尼亚大学、芝加哥大学、约翰霍普金斯大学、牛津大学、伦敦大学学院</a:t>
                      </a:r>
                      <a:r>
                        <a:rPr lang="en-US" altLang="zh-CN" sz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Songti SC Regular" panose="02010800040101010101" charset="-122"/>
                          <a:ea typeface="思源宋体 CN Heavy"/>
                          <a:cs typeface="Songti SC Regular" panose="02010800040101010101" charset="-122"/>
                        </a:rPr>
                        <a:t>、</a:t>
                      </a:r>
                      <a:r>
                        <a:rPr lang="zh-CN" altLang="en-US" sz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Songti SC Regular" panose="02010800040101010101" charset="-122"/>
                          <a:ea typeface="思源宋体 CN Heavy"/>
                          <a:cs typeface="Songti SC Regular" panose="02010800040101010101" charset="-122"/>
                        </a:rPr>
                        <a:t>香港大学、香港中文大学、新加坡国立大学、新加波南洋理工大学</a:t>
                      </a:r>
                    </a:p>
                  </a:txBody>
                  <a:tcPr marL="68580" marR="68580" marT="0" marB="0" anchor="ctr">
                    <a:lnL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Songti SC Regular" panose="02010800040101010101" charset="-122"/>
                          <a:ea typeface="思源宋体 CN Heavy"/>
                          <a:cs typeface="Songti SC Regular" panose="02010800040101010101" charset="-122"/>
                        </a:rPr>
                        <a:t>近</a:t>
                      </a:r>
                      <a:r>
                        <a:rPr lang="en-US" altLang="zh-CN" sz="14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Songti SC Regular" panose="02010800040101010101" charset="-122"/>
                          <a:ea typeface="思源宋体 CN Heavy"/>
                          <a:cs typeface="Songti SC Regular" panose="02010800040101010101" charset="-122"/>
                        </a:rPr>
                        <a:t>2</a:t>
                      </a:r>
                      <a:r>
                        <a:rPr lang="zh-CN" altLang="en-US" sz="14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Songti SC Regular" panose="02010800040101010101" charset="-122"/>
                          <a:ea typeface="思源宋体 CN Heavy"/>
                          <a:cs typeface="Songti SC Regular" panose="02010800040101010101" charset="-122"/>
                        </a:rPr>
                        <a:t>年就业单位示例</a:t>
                      </a:r>
                    </a:p>
                  </a:txBody>
                  <a:tcPr marL="68580" marR="68580" marT="0" marB="0" anchor="ctr">
                    <a:lnL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0000"/>
                          </a:solidFill>
                          <a:latin typeface="Songti SC Regular" panose="02010800040101010101" charset="-122"/>
                          <a:ea typeface="思源宋体 CN Heavy"/>
                          <a:cs typeface="Songti SC Regular" panose="02010800040101010101" charset="-122"/>
                        </a:rPr>
                        <a:t>公务员</a:t>
                      </a:r>
                      <a:r>
                        <a:rPr lang="zh-CN" altLang="en-US" sz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Songti SC Regular" panose="02010800040101010101" charset="-122"/>
                          <a:ea typeface="思源宋体 CN Heavy"/>
                          <a:cs typeface="Songti SC Regular" panose="02010800040101010101" charset="-122"/>
                        </a:rPr>
                        <a:t>：各省选调生；</a:t>
                      </a:r>
                      <a:endParaRPr lang="en-US" altLang="zh-CN" sz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Songti SC Regular" panose="02010800040101010101" charset="-122"/>
                        <a:ea typeface="思源宋体 CN Heavy"/>
                        <a:cs typeface="Songti SC Regular" panose="02010800040101010101" charset="-122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0000"/>
                          </a:solidFill>
                          <a:latin typeface="Songti SC Regular" panose="02010800040101010101" charset="-122"/>
                          <a:ea typeface="思源宋体 CN Heavy"/>
                          <a:cs typeface="Songti SC Regular" panose="02010800040101010101" charset="-122"/>
                        </a:rPr>
                        <a:t>企事业单位</a:t>
                      </a:r>
                      <a:r>
                        <a:rPr lang="zh-CN" altLang="en-US" sz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Songti SC Regular" panose="02010800040101010101" charset="-122"/>
                          <a:ea typeface="思源宋体 CN Heavy"/>
                          <a:cs typeface="Songti SC Regular" panose="02010800040101010101" charset="-122"/>
                        </a:rPr>
                        <a:t>：新华社、中国日报、21世纪英文报、中国铁建；</a:t>
                      </a:r>
                      <a:endParaRPr lang="en-US" altLang="zh-CN" sz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Songti SC Regular" panose="02010800040101010101" charset="-122"/>
                        <a:ea typeface="思源宋体 CN Heavy"/>
                        <a:cs typeface="Songti SC Regular" panose="02010800040101010101" charset="-122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0000"/>
                          </a:solidFill>
                          <a:latin typeface="Songti SC Regular" panose="02010800040101010101" charset="-122"/>
                          <a:ea typeface="思源宋体 CN Heavy"/>
                          <a:cs typeface="Songti SC Regular" panose="02010800040101010101" charset="-122"/>
                        </a:rPr>
                        <a:t>高新技术公司</a:t>
                      </a:r>
                      <a:r>
                        <a:rPr lang="zh-CN" altLang="en-US" sz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Songti SC Regular" panose="02010800040101010101" charset="-122"/>
                          <a:ea typeface="思源宋体 CN Heavy"/>
                          <a:cs typeface="Songti SC Regular" panose="02010800040101010101" charset="-122"/>
                        </a:rPr>
                        <a:t>：字节跳动、比亚迪、携程、小米、群邑集团；</a:t>
                      </a:r>
                    </a:p>
                  </a:txBody>
                  <a:tcPr marL="68580" marR="68580" marT="0" marB="0" anchor="ctr">
                    <a:lnL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L>
                    <a:lnR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R>
                    <a:lnT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1" cy="14911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汉仪旗黑-50S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3738489" y="766689"/>
            <a:ext cx="1667021" cy="1667021"/>
          </a:xfrm>
          <a:prstGeom prst="ellipse">
            <a:avLst/>
          </a:prstGeom>
          <a:ln w="57150">
            <a:solidFill>
              <a:srgbClr val="EEF2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校徽(1)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  <a:lum bright="100000" contrast="-70000"/>
          </a:blip>
          <a:srcRect l="26399" r="24283" b="2118"/>
          <a:stretch>
            <a:fillRect/>
          </a:stretch>
        </p:blipFill>
        <p:spPr>
          <a:xfrm>
            <a:off x="3948430" y="996950"/>
            <a:ext cx="1288415" cy="1177290"/>
          </a:xfrm>
          <a:prstGeom prst="rect">
            <a:avLst/>
          </a:prstGeom>
          <a:effectLst/>
        </p:spPr>
      </p:pic>
      <p:pic>
        <p:nvPicPr>
          <p:cNvPr id="16" name="图片占位符 15" descr="e1e5b2e9-ad9f-4c75-9471-db340264e94a"/>
          <p:cNvPicPr>
            <a:picLocks noGrp="1" noChangeAspect="1"/>
          </p:cNvPicPr>
          <p:nvPr>
            <p:ph type="pic" sz="quarter" idx="20"/>
          </p:nvPr>
        </p:nvPicPr>
        <p:blipFill>
          <a:blip r:embed="rId4">
            <a:lum bright="100000"/>
          </a:blip>
          <a:stretch>
            <a:fillRect/>
          </a:stretch>
        </p:blipFill>
        <p:spPr>
          <a:xfrm>
            <a:off x="6932930" y="690880"/>
            <a:ext cx="1283335" cy="661670"/>
          </a:xfrm>
          <a:prstGeom prst="rect">
            <a:avLst/>
          </a:prstGeom>
        </p:spPr>
      </p:pic>
      <p:pic>
        <p:nvPicPr>
          <p:cNvPr id="19" name="图片占位符 12" descr="4f618d73-2c01-4a2f-a8a4-7c2c53bf0c3d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8209915" y="715010"/>
            <a:ext cx="841375" cy="576580"/>
          </a:xfrm>
          <a:prstGeom prst="rect">
            <a:avLst/>
          </a:prstGeom>
        </p:spPr>
      </p:pic>
      <p:pic>
        <p:nvPicPr>
          <p:cNvPr id="10" name="图片 9" descr="反白稿校标组合-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395" y="283210"/>
            <a:ext cx="1639570" cy="412750"/>
          </a:xfrm>
          <a:prstGeom prst="rect">
            <a:avLst/>
          </a:prstGeom>
        </p:spPr>
      </p:pic>
      <p:pic>
        <p:nvPicPr>
          <p:cNvPr id="13" name="图片 12" descr="晏振东-思源3"/>
          <p:cNvPicPr>
            <a:picLocks noChangeAspect="1"/>
          </p:cNvPicPr>
          <p:nvPr/>
        </p:nvPicPr>
        <p:blipFill>
          <a:blip r:embed="rId7"/>
          <a:srcRect t="26246" b="12120"/>
          <a:stretch>
            <a:fillRect/>
          </a:stretch>
        </p:blipFill>
        <p:spPr>
          <a:xfrm>
            <a:off x="135255" y="2952115"/>
            <a:ext cx="8830945" cy="207391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3335" y="2676525"/>
            <a:ext cx="9144635" cy="247777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6060440" y="283486"/>
            <a:ext cx="299085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kern="1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  <a:cs typeface="汉仪旗黑-50S" panose="00020600040101010101" charset="-122"/>
                <a:sym typeface="汉仪旗黑-50S"/>
              </a:rPr>
              <a:t>“</a:t>
            </a:r>
            <a:r>
              <a:rPr lang="zh-CN" altLang="en-US" sz="2000" b="1" kern="1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  <a:cs typeface="汉仪旗黑-50S" panose="00020600040101010101" charset="-122"/>
                <a:sym typeface="汉仪旗黑-50S"/>
              </a:rPr>
              <a:t>菁语传习，问道求真</a:t>
            </a:r>
            <a:r>
              <a:rPr lang="en-US" altLang="zh-CN" sz="2000" b="1" kern="1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  <a:cs typeface="汉仪旗黑-50S" panose="00020600040101010101" charset="-122"/>
                <a:sym typeface="汉仪旗黑-50S"/>
              </a:rPr>
              <a:t>”</a:t>
            </a:r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02692032"/>
              </p:ext>
            </p:extLst>
          </p:nvPr>
        </p:nvGraphicFramePr>
        <p:xfrm>
          <a:off x="1337944" y="2676525"/>
          <a:ext cx="6495415" cy="1930567"/>
        </p:xfrm>
        <a:graphic>
          <a:graphicData uri="http://schemas.openxmlformats.org/drawingml/2006/table">
            <a:tbl>
              <a:tblPr/>
              <a:tblGrid>
                <a:gridCol w="685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1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2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65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36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</a:p>
                  </a:txBody>
                  <a:tcPr marL="13017" marR="13017" marT="13017" marB="0" anchor="ctr">
                    <a:lnL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职务</a:t>
                      </a:r>
                    </a:p>
                  </a:txBody>
                  <a:tcPr marL="13017" marR="13017" marT="13017" marB="0" anchor="ctr">
                    <a:lnL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联系人</a:t>
                      </a:r>
                    </a:p>
                  </a:txBody>
                  <a:tcPr marL="13017" marR="13017" marT="13017" marB="0" anchor="ctr">
                    <a:lnL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联系方式</a:t>
                      </a:r>
                    </a:p>
                  </a:txBody>
                  <a:tcPr marL="13017" marR="13017" marT="13017" marB="0" anchor="ctr">
                    <a:lnL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8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>
                          <a:solidFill>
                            <a:srgbClr val="000000"/>
                          </a:solidFill>
                          <a:latin typeface="Times New Roman Regular" panose="02020503050405090304" charset="0"/>
                          <a:ea typeface="宋体" panose="02010600030101010101" pitchFamily="2" charset="-122"/>
                          <a:cs typeface="Times New Roman Regular" panose="02020503050405090304" charset="0"/>
                        </a:rPr>
                        <a:t>1</a:t>
                      </a:r>
                    </a:p>
                  </a:txBody>
                  <a:tcPr marL="13017" marR="13017" marT="13017" marB="0" anchor="ctr">
                    <a:lnL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英语专业负责人</a:t>
                      </a:r>
                    </a:p>
                  </a:txBody>
                  <a:tcPr marL="13017" marR="13017" marT="13017" marB="0" anchor="ctr">
                    <a:lnL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戴江雯</a:t>
                      </a:r>
                    </a:p>
                  </a:txBody>
                  <a:tcPr marL="13017" marR="13017" marT="13017" marB="0" anchor="ctr">
                    <a:lnL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>
                          <a:solidFill>
                            <a:srgbClr val="000000"/>
                          </a:solidFill>
                          <a:latin typeface="Times New Roman Regular" panose="02020503050405090304" charset="0"/>
                          <a:ea typeface="宋体" panose="02010600030101010101" pitchFamily="2" charset="-122"/>
                          <a:cs typeface="Times New Roman Regular" panose="02020503050405090304" charset="0"/>
                        </a:rPr>
                        <a:t>13671181060</a:t>
                      </a:r>
                    </a:p>
                  </a:txBody>
                  <a:tcPr marL="13017" marR="13017" marT="13017" marB="0" anchor="ctr">
                    <a:lnL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49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>
                          <a:solidFill>
                            <a:srgbClr val="000000"/>
                          </a:solidFill>
                          <a:latin typeface="Times New Roman Regular" panose="02020503050405090304" charset="0"/>
                          <a:ea typeface="宋体" panose="02010600030101010101" pitchFamily="2" charset="-122"/>
                          <a:cs typeface="Times New Roman Regular" panose="02020503050405090304" charset="0"/>
                        </a:rPr>
                        <a:t>2</a:t>
                      </a:r>
                    </a:p>
                  </a:txBody>
                  <a:tcPr marL="13017" marR="13017" marT="13017" marB="0" anchor="ctr">
                    <a:lnL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网络与新媒体专业负责人</a:t>
                      </a:r>
                    </a:p>
                  </a:txBody>
                  <a:tcPr marL="13017" marR="13017" marT="13017" marB="0" anchor="ctr">
                    <a:lnL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黄彪文</a:t>
                      </a:r>
                    </a:p>
                  </a:txBody>
                  <a:tcPr marL="13017" marR="13017" marT="13017" marB="0" anchor="ctr">
                    <a:lnL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>
                          <a:solidFill>
                            <a:srgbClr val="000000"/>
                          </a:solidFill>
                          <a:latin typeface="Times New Roman Regular" panose="02020503050405090304" charset="0"/>
                          <a:ea typeface="宋体" panose="02010600030101010101" pitchFamily="2" charset="-122"/>
                          <a:cs typeface="Times New Roman Regular" panose="02020503050405090304" charset="0"/>
                        </a:rPr>
                        <a:t>13811982196</a:t>
                      </a:r>
                    </a:p>
                  </a:txBody>
                  <a:tcPr marL="13017" marR="13017" marT="13017" marB="0" anchor="ctr">
                    <a:lnL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8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>
                          <a:solidFill>
                            <a:srgbClr val="000000"/>
                          </a:solidFill>
                          <a:latin typeface="Times New Roman Regular" panose="02020503050405090304" charset="0"/>
                          <a:ea typeface="宋体" panose="02010600030101010101" pitchFamily="2" charset="-122"/>
                          <a:cs typeface="Times New Roman Regular" panose="02020503050405090304" charset="0"/>
                        </a:rPr>
                        <a:t>3</a:t>
                      </a:r>
                    </a:p>
                  </a:txBody>
                  <a:tcPr marL="13017" marR="13017" marT="13017" marB="0" anchor="ctr">
                    <a:lnL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教学科长</a:t>
                      </a:r>
                    </a:p>
                  </a:txBody>
                  <a:tcPr marL="13017" marR="13017" marT="13017" marB="0" anchor="ctr">
                    <a:lnL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王筱依</a:t>
                      </a:r>
                    </a:p>
                  </a:txBody>
                  <a:tcPr marL="13017" marR="13017" marT="13017" marB="0" anchor="ctr">
                    <a:lnL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dirty="0">
                          <a:solidFill>
                            <a:srgbClr val="000000"/>
                          </a:solidFill>
                          <a:latin typeface="Times New Roman Regular" panose="02020503050405090304" charset="0"/>
                          <a:ea typeface="宋体" panose="02010600030101010101" pitchFamily="2" charset="-122"/>
                          <a:cs typeface="Times New Roman Regular" panose="02020503050405090304" charset="0"/>
                        </a:rPr>
                        <a:t>15120074175</a:t>
                      </a:r>
                    </a:p>
                  </a:txBody>
                  <a:tcPr marL="13017" marR="13017" marT="13017" marB="0" anchor="ctr">
                    <a:lnL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B5C6EA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4874CB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6985"/>
            <a:ext cx="9144001" cy="14911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汉仪旗黑-50S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8708572" y="305145"/>
            <a:ext cx="206828" cy="123371"/>
            <a:chOff x="6709229" y="856343"/>
            <a:chExt cx="232229" cy="58057"/>
          </a:xfrm>
        </p:grpSpPr>
        <p:cxnSp>
          <p:nvCxnSpPr>
            <p:cNvPr id="50" name="直接连接符 49"/>
            <p:cNvCxnSpPr/>
            <p:nvPr/>
          </p:nvCxnSpPr>
          <p:spPr>
            <a:xfrm>
              <a:off x="6709229" y="856343"/>
              <a:ext cx="23222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6709229" y="885372"/>
              <a:ext cx="23222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6709229" y="914400"/>
              <a:ext cx="23222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矩形 123"/>
          <p:cNvSpPr/>
          <p:nvPr/>
        </p:nvSpPr>
        <p:spPr bwMode="auto">
          <a:xfrm>
            <a:off x="3893185" y="317500"/>
            <a:ext cx="1362710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000" kern="1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  <a:cs typeface="汉仪旗黑-50S" panose="00020600040101010101" charset="-122"/>
              </a:rPr>
              <a:t>目 录</a:t>
            </a:r>
            <a:endParaRPr lang="en-US" altLang="zh-CN" sz="4000" kern="100" dirty="0">
              <a:solidFill>
                <a:schemeClr val="bg1"/>
              </a:solidFill>
              <a:latin typeface="思源宋体 CN Heavy" pitchFamily="18" charset="-122"/>
              <a:ea typeface="思源宋体 CN Heavy" pitchFamily="18" charset="-122"/>
              <a:cs typeface="汉仪旗黑-50S" panose="00020600040101010101" charset="-122"/>
            </a:endParaRPr>
          </a:p>
        </p:txBody>
      </p:sp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366497" y="2031975"/>
            <a:ext cx="8434395" cy="1897814"/>
            <a:chOff x="920911" y="2276770"/>
            <a:chExt cx="8434395" cy="1897814"/>
          </a:xfrm>
        </p:grpSpPr>
        <p:sp>
          <p:nvSpPr>
            <p:cNvPr id="133" name="文本框 6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1425709" y="2439330"/>
              <a:ext cx="2225040" cy="398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l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000" b="1" dirty="0">
                  <a:solidFill>
                    <a:schemeClr val="accent1"/>
                  </a:solidFill>
                  <a:latin typeface="思源宋体 CN Heavy" pitchFamily="18" charset="-122"/>
                  <a:ea typeface="思源宋体 CN Heavy" pitchFamily="18" charset="-122"/>
                  <a:sym typeface="汉仪旗黑-50S"/>
                </a:rPr>
                <a:t>学院综合情况介绍</a:t>
              </a:r>
            </a:p>
          </p:txBody>
        </p:sp>
        <p:sp>
          <p:nvSpPr>
            <p:cNvPr id="131" name="文本框 6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597376" y="2276770"/>
              <a:ext cx="3757930" cy="1014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l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000" b="1" dirty="0">
                  <a:solidFill>
                    <a:schemeClr val="accent1"/>
                  </a:solidFill>
                  <a:latin typeface="思源宋体 CN Heavy" pitchFamily="18" charset="-122"/>
                  <a:ea typeface="思源宋体 CN Heavy" pitchFamily="18" charset="-122"/>
                  <a:sym typeface="汉仪旗黑-50S"/>
                </a:rPr>
                <a:t>2026</a:t>
              </a:r>
              <a:r>
                <a:rPr lang="zh-CN" altLang="en-US" sz="2000" b="1" dirty="0">
                  <a:solidFill>
                    <a:schemeClr val="accent1"/>
                  </a:solidFill>
                  <a:latin typeface="思源宋体 CN Heavy" pitchFamily="18" charset="-122"/>
                  <a:ea typeface="思源宋体 CN Heavy" pitchFamily="18" charset="-122"/>
                  <a:sym typeface="汉仪旗黑-50S"/>
                </a:rPr>
                <a:t>招生专业介绍：</a:t>
              </a:r>
            </a:p>
            <a:p>
              <a:pPr algn="l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000" b="1" dirty="0">
                  <a:solidFill>
                    <a:schemeClr val="accent1"/>
                  </a:solidFill>
                  <a:latin typeface="思源宋体 CN Heavy" pitchFamily="18" charset="-122"/>
                  <a:ea typeface="思源宋体 CN Heavy" pitchFamily="18" charset="-122"/>
                  <a:sym typeface="汉仪旗黑-50S"/>
                </a:rPr>
                <a:t>网络与新媒体</a:t>
              </a:r>
              <a:r>
                <a:rPr lang="en-US" altLang="zh-CN" sz="2000" b="1" dirty="0">
                  <a:solidFill>
                    <a:schemeClr val="accent1"/>
                  </a:solidFill>
                  <a:latin typeface="思源宋体 CN Heavy" pitchFamily="18" charset="-122"/>
                  <a:ea typeface="思源宋体 CN Heavy" pitchFamily="18" charset="-122"/>
                  <a:sym typeface="汉仪旗黑-50S"/>
                </a:rPr>
                <a:t>(</a:t>
              </a:r>
              <a:r>
                <a:rPr lang="zh-CN" altLang="en-US" sz="2000" b="1" dirty="0">
                  <a:solidFill>
                    <a:schemeClr val="accent1"/>
                  </a:solidFill>
                  <a:latin typeface="思源宋体 CN Heavy" pitchFamily="18" charset="-122"/>
                  <a:ea typeface="思源宋体 CN Heavy" pitchFamily="18" charset="-122"/>
                  <a:sym typeface="汉仪旗黑-50S"/>
                </a:rPr>
                <a:t>卓越人才拔尖班</a:t>
              </a:r>
              <a:r>
                <a:rPr lang="en-US" altLang="zh-CN" sz="2000" b="1" dirty="0">
                  <a:solidFill>
                    <a:schemeClr val="accent1"/>
                  </a:solidFill>
                  <a:latin typeface="思源宋体 CN Heavy" pitchFamily="18" charset="-122"/>
                  <a:ea typeface="思源宋体 CN Heavy" pitchFamily="18" charset="-122"/>
                  <a:sym typeface="汉仪旗黑-50S"/>
                </a:rPr>
                <a:t>)</a:t>
              </a:r>
            </a:p>
          </p:txBody>
        </p:sp>
        <p:sp>
          <p:nvSpPr>
            <p:cNvPr id="142" name="文本框 6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425709" y="3747290"/>
              <a:ext cx="1969770" cy="398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l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000" b="1" dirty="0">
                  <a:solidFill>
                    <a:schemeClr val="accent1"/>
                  </a:solidFill>
                  <a:latin typeface="思源宋体 CN Heavy" pitchFamily="18" charset="-122"/>
                  <a:ea typeface="思源宋体 CN Heavy" pitchFamily="18" charset="-122"/>
                  <a:sym typeface="汉仪旗黑-50S"/>
                </a:rPr>
                <a:t>突出优势及特色</a:t>
              </a: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920911" y="2430447"/>
              <a:ext cx="455286" cy="432340"/>
              <a:chOff x="920911" y="2391806"/>
              <a:chExt cx="455286" cy="432340"/>
            </a:xfrm>
          </p:grpSpPr>
          <p:sp>
            <p:nvSpPr>
              <p:cNvPr id="4" name="椭圆 3"/>
              <p:cNvSpPr/>
              <p:nvPr>
                <p:custDataLst>
                  <p:tags r:id="rId12"/>
                </p:custDataLst>
              </p:nvPr>
            </p:nvSpPr>
            <p:spPr>
              <a:xfrm>
                <a:off x="932384" y="2391806"/>
                <a:ext cx="432340" cy="43234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9" name="文本框 12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920911" y="2438699"/>
                <a:ext cx="45528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1" i="0" u="none" strike="noStrike" kern="1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汉仪旗黑-50S" panose="00020600040101010101" charset="-122"/>
                  </a:rPr>
                  <a:t>01</a:t>
                </a:r>
              </a:p>
            </p:txBody>
          </p:sp>
        </p:grpSp>
        <p:grpSp>
          <p:nvGrpSpPr>
            <p:cNvPr id="147" name="组合 146"/>
            <p:cNvGrpSpPr/>
            <p:nvPr/>
          </p:nvGrpSpPr>
          <p:grpSpPr>
            <a:xfrm>
              <a:off x="920911" y="3742244"/>
              <a:ext cx="455286" cy="432340"/>
              <a:chOff x="920911" y="2391806"/>
              <a:chExt cx="455286" cy="432340"/>
            </a:xfrm>
          </p:grpSpPr>
          <p:sp>
            <p:nvSpPr>
              <p:cNvPr id="148" name="椭圆 147"/>
              <p:cNvSpPr/>
              <p:nvPr>
                <p:custDataLst>
                  <p:tags r:id="rId10"/>
                </p:custDataLst>
              </p:nvPr>
            </p:nvSpPr>
            <p:spPr>
              <a:xfrm>
                <a:off x="932384" y="2391806"/>
                <a:ext cx="432340" cy="43234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9" name="文本框 148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920911" y="2438699"/>
                <a:ext cx="45528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1" i="0" u="none" strike="noStrike" kern="1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汉仪旗黑-50S" panose="00020600040101010101" charset="-122"/>
                  </a:rPr>
                  <a:t>02</a:t>
                </a:r>
              </a:p>
            </p:txBody>
          </p:sp>
        </p:grpSp>
        <p:grpSp>
          <p:nvGrpSpPr>
            <p:cNvPr id="150" name="组合 149"/>
            <p:cNvGrpSpPr/>
            <p:nvPr/>
          </p:nvGrpSpPr>
          <p:grpSpPr>
            <a:xfrm>
              <a:off x="5143053" y="2430447"/>
              <a:ext cx="455286" cy="432340"/>
              <a:chOff x="920911" y="2391806"/>
              <a:chExt cx="455286" cy="432340"/>
            </a:xfrm>
          </p:grpSpPr>
          <p:sp>
            <p:nvSpPr>
              <p:cNvPr id="151" name="椭圆 150"/>
              <p:cNvSpPr/>
              <p:nvPr>
                <p:custDataLst>
                  <p:tags r:id="rId8"/>
                </p:custDataLst>
              </p:nvPr>
            </p:nvSpPr>
            <p:spPr>
              <a:xfrm>
                <a:off x="932384" y="2391806"/>
                <a:ext cx="432340" cy="43234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2" name="文本框 151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920911" y="2438699"/>
                <a:ext cx="45528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1" i="0" u="none" strike="noStrike" kern="1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汉仪旗黑-50S" panose="00020600040101010101" charset="-122"/>
                  </a:rPr>
                  <a:t>03</a:t>
                </a:r>
              </a:p>
            </p:txBody>
          </p:sp>
        </p:grpSp>
        <p:grpSp>
          <p:nvGrpSpPr>
            <p:cNvPr id="153" name="组合 152"/>
            <p:cNvGrpSpPr/>
            <p:nvPr/>
          </p:nvGrpSpPr>
          <p:grpSpPr>
            <a:xfrm>
              <a:off x="5143053" y="3742244"/>
              <a:ext cx="455286" cy="432340"/>
              <a:chOff x="920911" y="2391806"/>
              <a:chExt cx="455286" cy="432340"/>
            </a:xfrm>
          </p:grpSpPr>
          <p:sp>
            <p:nvSpPr>
              <p:cNvPr id="154" name="椭圆 153"/>
              <p:cNvSpPr/>
              <p:nvPr>
                <p:custDataLst>
                  <p:tags r:id="rId6"/>
                </p:custDataLst>
              </p:nvPr>
            </p:nvSpPr>
            <p:spPr>
              <a:xfrm>
                <a:off x="932384" y="2391806"/>
                <a:ext cx="432340" cy="43234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5" name="文本框 154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20911" y="2438699"/>
                <a:ext cx="45528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1" i="0" u="none" strike="noStrike" kern="1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汉仪旗黑-50S" panose="00020600040101010101" charset="-122"/>
                  </a:rPr>
                  <a:t>04</a:t>
                </a:r>
              </a:p>
            </p:txBody>
          </p:sp>
        </p:grpSp>
      </p:grpSp>
      <p:sp>
        <p:nvSpPr>
          <p:cNvPr id="91" name="矩形 90"/>
          <p:cNvSpPr/>
          <p:nvPr/>
        </p:nvSpPr>
        <p:spPr>
          <a:xfrm>
            <a:off x="6986270" y="251748"/>
            <a:ext cx="1722120" cy="252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05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0S" panose="00020600040101010101" charset="-122"/>
                <a:sym typeface="汉仪旗黑-50S"/>
              </a:rPr>
              <a:t>饮 水 思 源      爱 国 荣 校</a:t>
            </a:r>
          </a:p>
        </p:txBody>
      </p:sp>
      <p:pic>
        <p:nvPicPr>
          <p:cNvPr id="8" name="图片占位符 7" descr="e1e5b2e9-ad9f-4c75-9471-db340264e94a"/>
          <p:cNvPicPr>
            <a:picLocks noGrp="1" noChangeAspect="1"/>
          </p:cNvPicPr>
          <p:nvPr>
            <p:ph type="pic" sz="quarter" idx="20"/>
          </p:nvPr>
        </p:nvPicPr>
        <p:blipFill>
          <a:blip r:embed="rId15">
            <a:lum bright="100000"/>
          </a:blip>
          <a:stretch>
            <a:fillRect/>
          </a:stretch>
        </p:blipFill>
        <p:spPr>
          <a:xfrm>
            <a:off x="7039610" y="472440"/>
            <a:ext cx="1283335" cy="661670"/>
          </a:xfrm>
          <a:prstGeom prst="rect">
            <a:avLst/>
          </a:prstGeom>
        </p:spPr>
      </p:pic>
      <p:pic>
        <p:nvPicPr>
          <p:cNvPr id="12" name="图片占位符 12" descr="4f618d73-2c01-4a2f-a8a4-7c2c53bf0c3d"/>
          <p:cNvPicPr>
            <a:picLocks noChangeAspect="1"/>
          </p:cNvPicPr>
          <p:nvPr/>
        </p:nvPicPr>
        <p:blipFill>
          <a:blip r:embed="rId16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8322945" y="504190"/>
            <a:ext cx="841375" cy="576580"/>
          </a:xfrm>
          <a:prstGeom prst="rect">
            <a:avLst/>
          </a:prstGeom>
        </p:spPr>
      </p:pic>
      <p:pic>
        <p:nvPicPr>
          <p:cNvPr id="6" name="图片 5" descr="反白稿校标组合-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6395" y="283210"/>
            <a:ext cx="1639570" cy="412750"/>
          </a:xfrm>
          <a:prstGeom prst="rect">
            <a:avLst/>
          </a:prstGeom>
        </p:spPr>
      </p:pic>
      <p:sp>
        <p:nvSpPr>
          <p:cNvPr id="3" name="文本框 6">
            <a:extLst>
              <a:ext uri="{FF2B5EF4-FFF2-40B4-BE49-F238E27FC236}">
                <a16:creationId xmlns:a16="http://schemas.microsoft.com/office/drawing/2014/main" id="{8361D1A8-890F-B6F2-6C1C-CA813C5407C2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107305" y="3393910"/>
            <a:ext cx="2614818" cy="96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schemeClr val="accent1"/>
                </a:solidFill>
                <a:latin typeface="思源宋体 CN Heavy" pitchFamily="18" charset="-122"/>
                <a:ea typeface="思源宋体 CN Heavy" pitchFamily="18" charset="-122"/>
                <a:sym typeface="汉仪旗黑-50S"/>
              </a:rPr>
              <a:t>2026</a:t>
            </a:r>
            <a:r>
              <a:rPr lang="zh-CN" altLang="en-US" sz="2000" b="1" dirty="0">
                <a:solidFill>
                  <a:schemeClr val="accent1"/>
                </a:solidFill>
                <a:latin typeface="思源宋体 CN Heavy" pitchFamily="18" charset="-122"/>
                <a:ea typeface="思源宋体 CN Heavy" pitchFamily="18" charset="-122"/>
                <a:sym typeface="汉仪旗黑-50S"/>
              </a:rPr>
              <a:t>招生专业介绍：</a:t>
            </a:r>
          </a:p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dirty="0">
                <a:solidFill>
                  <a:schemeClr val="accent1"/>
                </a:solidFill>
                <a:latin typeface="思源宋体 CN Heavy" pitchFamily="18" charset="-122"/>
                <a:ea typeface="思源宋体 CN Heavy" pitchFamily="18" charset="-122"/>
                <a:sym typeface="汉仪旗黑-50S"/>
              </a:rPr>
              <a:t>英语 </a:t>
            </a:r>
            <a:r>
              <a:rPr lang="en-US" altLang="zh-CN" sz="2000" b="1" dirty="0">
                <a:solidFill>
                  <a:schemeClr val="accent1"/>
                </a:solidFill>
                <a:latin typeface="思源宋体 CN Heavy" pitchFamily="18" charset="-122"/>
                <a:ea typeface="思源宋体 CN Heavy" pitchFamily="18" charset="-122"/>
                <a:sym typeface="汉仪旗黑-50S"/>
              </a:rPr>
              <a:t>(</a:t>
            </a:r>
            <a:r>
              <a:rPr lang="zh-CN" altLang="en-US" sz="2000" b="1" dirty="0">
                <a:solidFill>
                  <a:schemeClr val="accent1"/>
                </a:solidFill>
                <a:latin typeface="思源宋体 CN Heavy" pitchFamily="18" charset="-122"/>
                <a:ea typeface="思源宋体 CN Heavy" pitchFamily="18" charset="-122"/>
                <a:sym typeface="汉仪旗黑-50S"/>
              </a:rPr>
              <a:t>数智语言</a:t>
            </a:r>
            <a:r>
              <a:rPr lang="en-US" altLang="zh-CN" sz="2000" b="1" dirty="0">
                <a:solidFill>
                  <a:schemeClr val="accent1"/>
                </a:solidFill>
                <a:latin typeface="思源宋体 CN Heavy" pitchFamily="18" charset="-122"/>
                <a:ea typeface="思源宋体 CN Heavy" pitchFamily="18" charset="-122"/>
                <a:sym typeface="汉仪旗黑-50S"/>
              </a:rPr>
              <a:t>)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1" cy="14911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汉仪旗黑-50S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8708572" y="241645"/>
            <a:ext cx="206828" cy="123371"/>
            <a:chOff x="6709229" y="856343"/>
            <a:chExt cx="232229" cy="58057"/>
          </a:xfrm>
        </p:grpSpPr>
        <p:cxnSp>
          <p:nvCxnSpPr>
            <p:cNvPr id="50" name="直接连接符 49"/>
            <p:cNvCxnSpPr/>
            <p:nvPr/>
          </p:nvCxnSpPr>
          <p:spPr>
            <a:xfrm>
              <a:off x="6709229" y="856343"/>
              <a:ext cx="23222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6709229" y="885372"/>
              <a:ext cx="23222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6709229" y="914400"/>
              <a:ext cx="23222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/>
          <p:cNvGrpSpPr/>
          <p:nvPr/>
        </p:nvGrpSpPr>
        <p:grpSpPr>
          <a:xfrm>
            <a:off x="3814333" y="838251"/>
            <a:ext cx="1515335" cy="1515335"/>
            <a:chOff x="3738489" y="766689"/>
            <a:chExt cx="1667021" cy="1667021"/>
          </a:xfrm>
        </p:grpSpPr>
        <p:sp>
          <p:nvSpPr>
            <p:cNvPr id="3" name="椭圆 2"/>
            <p:cNvSpPr/>
            <p:nvPr/>
          </p:nvSpPr>
          <p:spPr>
            <a:xfrm>
              <a:off x="3738489" y="766689"/>
              <a:ext cx="1667021" cy="1667021"/>
            </a:xfrm>
            <a:prstGeom prst="ellipse">
              <a:avLst/>
            </a:prstGeom>
            <a:ln w="57150">
              <a:solidFill>
                <a:srgbClr val="EEF2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3" name="文本框 122"/>
            <p:cNvSpPr txBox="1"/>
            <p:nvPr/>
          </p:nvSpPr>
          <p:spPr>
            <a:xfrm>
              <a:off x="3863441" y="1092368"/>
              <a:ext cx="141711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汉仪旗黑-50S"/>
                </a:rPr>
                <a:t>01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汉仪旗黑-50S"/>
              </a:endParaRPr>
            </a:p>
          </p:txBody>
        </p:sp>
      </p:grpSp>
      <p:sp>
        <p:nvSpPr>
          <p:cNvPr id="124" name="矩形 123"/>
          <p:cNvSpPr/>
          <p:nvPr/>
        </p:nvSpPr>
        <p:spPr bwMode="auto">
          <a:xfrm>
            <a:off x="2245360" y="2617767"/>
            <a:ext cx="465328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400" dirty="0">
                <a:solidFill>
                  <a:schemeClr val="accent1"/>
                </a:solidFill>
                <a:latin typeface="思源宋体 CN Heavy" pitchFamily="18" charset="-122"/>
                <a:ea typeface="思源宋体 CN Heavy" pitchFamily="18" charset="-122"/>
                <a:sym typeface="汉仪旗黑-50S"/>
              </a:rPr>
              <a:t>学院综合情况介绍</a:t>
            </a:r>
            <a:endParaRPr lang="zh-CN" altLang="en-US" sz="4400" kern="100" dirty="0">
              <a:solidFill>
                <a:schemeClr val="accent1"/>
              </a:solidFill>
              <a:latin typeface="思源宋体 CN Heavy" pitchFamily="18" charset="-122"/>
              <a:ea typeface="思源宋体 CN Heavy" pitchFamily="18" charset="-122"/>
              <a:cs typeface="汉仪旗黑-50S" panose="00020600040101010101" charset="-122"/>
              <a:sym typeface="汉仪旗黑-50S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6986270" y="175548"/>
            <a:ext cx="1722120" cy="252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05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0S" panose="00020600040101010101" charset="-122"/>
                <a:sym typeface="汉仪旗黑-50S"/>
              </a:rPr>
              <a:t>饮 水 思 源      爱 国 荣 校</a:t>
            </a:r>
          </a:p>
        </p:txBody>
      </p:sp>
      <p:pic>
        <p:nvPicPr>
          <p:cNvPr id="6" name="图片占位符 5" descr="e1e5b2e9-ad9f-4c75-9471-db340264e94a"/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7039610" y="472440"/>
            <a:ext cx="1283335" cy="661670"/>
          </a:xfrm>
          <a:prstGeom prst="rect">
            <a:avLst/>
          </a:prstGeom>
        </p:spPr>
      </p:pic>
      <p:pic>
        <p:nvPicPr>
          <p:cNvPr id="12" name="图片占位符 12" descr="4f618d73-2c01-4a2f-a8a4-7c2c53bf0c3d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8316595" y="496570"/>
            <a:ext cx="841375" cy="576580"/>
          </a:xfrm>
          <a:prstGeom prst="rect">
            <a:avLst/>
          </a:prstGeom>
        </p:spPr>
      </p:pic>
      <p:pic>
        <p:nvPicPr>
          <p:cNvPr id="8" name="图片 7" descr="反白稿校标组合-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95" y="283210"/>
            <a:ext cx="1639570" cy="4127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6941" y="626972"/>
            <a:ext cx="8887334" cy="4516527"/>
            <a:chOff x="-642935" y="-83457"/>
            <a:chExt cx="10429870" cy="5930900"/>
          </a:xfrm>
        </p:grpSpPr>
        <p:sp>
          <p:nvSpPr>
            <p:cNvPr id="26" name="椭圆 25" descr="e7d195523061f1c09e9d68d7cf438b91ef959ecb14fc25d26BBA7F7DBC18E55DFF4014AF651F0BF2569D4B6C1DA7F1A4683A481403BD872FC687266AD13265C1DE7C373772FD8728ABDD69ADD03BFF5BE2862BC891DBB79E004BD18D3DE377B6E0622BA3AC5E82C8FDF1C48190BDE792199061322E8497607F0914105F5FFE30FBA29C6E910E03373D57138554C1EDD0"/>
            <p:cNvSpPr/>
            <p:nvPr/>
          </p:nvSpPr>
          <p:spPr>
            <a:xfrm flipH="1">
              <a:off x="3856035" y="-83457"/>
              <a:ext cx="5930900" cy="5930900"/>
            </a:xfrm>
            <a:prstGeom prst="ellipse">
              <a:avLst/>
            </a:prstGeom>
            <a:gradFill flip="none" rotWithShape="1">
              <a:gsLst>
                <a:gs pos="36000">
                  <a:schemeClr val="accent1">
                    <a:alpha val="0"/>
                  </a:schemeClr>
                </a:gs>
                <a:gs pos="100000">
                  <a:schemeClr val="accent1">
                    <a:alpha val="2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椭圆 26" descr="e7d195523061f1c09e9d68d7cf438b91ef959ecb14fc25d26BBA7F7DBC18E55DFF4014AF651F0BF2569D4B6C1DA7F1A4683A481403BD872FC687266AD13265C1DE7C373772FD8728ABDD69ADD03BFF5BE2862BC891DBB79E004BD18D3DE377B6E0622BA3AC5E82C8FDF1C48190BDE792199061322E8497607F0914105F5FFE30FBA29C6E910E03373D57138554C1EDD0"/>
            <p:cNvSpPr/>
            <p:nvPr/>
          </p:nvSpPr>
          <p:spPr>
            <a:xfrm>
              <a:off x="-642935" y="-83457"/>
              <a:ext cx="5930900" cy="5930900"/>
            </a:xfrm>
            <a:prstGeom prst="ellipse">
              <a:avLst/>
            </a:prstGeom>
            <a:gradFill flip="none" rotWithShape="1">
              <a:gsLst>
                <a:gs pos="36000">
                  <a:schemeClr val="accent1">
                    <a:alpha val="0"/>
                  </a:schemeClr>
                </a:gs>
                <a:gs pos="100000">
                  <a:schemeClr val="accent1">
                    <a:alpha val="2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9" name="椭圆 28" descr="e7d195523061f1c09e9d68d7cf438b91ef959ecb14fc25d26BBA7F7DBC18E55DFF4014AF651F0BF2569D4B6C1DA7F1A4683A481403BD872FC687266AD13265C1DE7C373772FD8728ABDD69ADD03BFF5BE2862BC891DBB79E004BD18D3DE377B6E0622BA3AC5E82C8FDF1C48190BDE792199061322E8497607F0914105F5FFE30FBA29C6E910E03373D57138554C1EDD0"/>
          <p:cNvSpPr/>
          <p:nvPr/>
        </p:nvSpPr>
        <p:spPr>
          <a:xfrm>
            <a:off x="3251778" y="2166391"/>
            <a:ext cx="1444131" cy="144413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 descr="e7d195523061f1c09e9d68d7cf438b91ef959ecb14fc25d26BBA7F7DBC18E55DFF4014AF651F0BF2569D4B6C1DA7F1A4683A481403BD872FC687266AD13265C1DE7C373772FD8728ABDD69ADD03BFF5BE2862BC891DBB79E004BD18D3DE377B6E0622BA3AC5E82C8FDF1C48190BDE792199061322E8497607F0914105F5FFE30FBA29C6E910E03373D57138554C1EDD0"/>
          <p:cNvSpPr/>
          <p:nvPr/>
        </p:nvSpPr>
        <p:spPr>
          <a:xfrm>
            <a:off x="334348" y="926131"/>
            <a:ext cx="3109762" cy="1977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0S"/>
              </a:rPr>
              <a:t>1909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0S"/>
              </a:rPr>
              <a:t>（英、法文高等班）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0S"/>
              </a:rPr>
              <a:t>1949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0S"/>
              </a:rPr>
              <a:t>（俄语）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0S"/>
              </a:rPr>
              <a:t>1957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0S"/>
              </a:rPr>
              <a:t>（外语教研室）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0S"/>
              </a:rPr>
              <a:t>1986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0S"/>
              </a:rPr>
              <a:t>（外语系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0S"/>
              </a:rPr>
              <a:t>-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0S"/>
              </a:rPr>
              <a:t>英语、商贸俄语）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汉仪旗黑-50S"/>
            </a:endParaRPr>
          </a:p>
        </p:txBody>
      </p:sp>
      <p:sp>
        <p:nvSpPr>
          <p:cNvPr id="31" name="矩形 30" descr="e7d195523061f1c09e9d68d7cf438b91ef959ecb14fc25d26BBA7F7DBC18E55DFF4014AF651F0BF2569D4B6C1DA7F1A4683A481403BD872FC687266AD13265C1DE7C373772FD8728ABDD69ADD03BFF5BE2862BC891DBB79E004BD18D3DE377B6E0622BA3AC5E82C8FDF1C48190BDE792199061322E8497607F0914105F5FFE30FBA29C6E910E03373D57138554C1EDD0"/>
          <p:cNvSpPr/>
          <p:nvPr/>
        </p:nvSpPr>
        <p:spPr>
          <a:xfrm>
            <a:off x="360680" y="3027324"/>
            <a:ext cx="2883010" cy="1614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0S"/>
              </a:rPr>
              <a:t>2006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0S"/>
              </a:rPr>
              <a:t>（开设传播学专业）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0S"/>
              </a:rPr>
              <a:t>2009 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0S"/>
              </a:rPr>
              <a:t>（语言与传播学院）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汉仪旗黑-50S"/>
            </a:endParaRP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0S"/>
              </a:rPr>
              <a:t>2026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0S"/>
              </a:rPr>
              <a:t>（外国语与新闻传播学院）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汉仪旗黑-50S"/>
            </a:endParaRPr>
          </a:p>
        </p:txBody>
      </p:sp>
      <p:sp>
        <p:nvSpPr>
          <p:cNvPr id="36" name="矩形 35" descr="e7d195523061f1c09e9d68d7cf438b91ef959ecb14fc25d26BBA7F7DBC18E55DFF4014AF651F0BF2569D4B6C1DA7F1A4683A481403BD872FC687266AD13265C1DE7C373772FD8728ABDD69ADD03BFF5BE2862BC891DBB79E004BD18D3DE377B6E0622BA3AC5E82C8FDF1C48190BDE792199061322E8497607F0914105F5FFE30FBA29C6E910E03373D57138554C1EDD0"/>
          <p:cNvSpPr/>
          <p:nvPr/>
        </p:nvSpPr>
        <p:spPr>
          <a:xfrm>
            <a:off x="3436778" y="3027324"/>
            <a:ext cx="9028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旗黑-50S"/>
              </a:rPr>
              <a:t>百卅传承</a:t>
            </a:r>
          </a:p>
        </p:txBody>
      </p:sp>
      <p:sp>
        <p:nvSpPr>
          <p:cNvPr id="38" name="Freeform 13" descr="e7d195523061f1c09e9d68d7cf438b91ef959ecb14fc25d26BBA7F7DBC18E55DFF4014AF651F0BF2569D4B6C1DA7F1A4683A481403BD872FC687266AD13265C1DE7C373772FD8728ABDD69ADD03BFF5BE2862BC891DBB79E004BD18D3DE377B6E0622BA3AC5E82C8FDF1C48190BDE792199061322E8497607F0914105F5FFE30FBA29C6E910E03373D57138554C1EDD0"/>
          <p:cNvSpPr>
            <a:spLocks noEditPoints="1"/>
          </p:cNvSpPr>
          <p:nvPr/>
        </p:nvSpPr>
        <p:spPr bwMode="auto">
          <a:xfrm>
            <a:off x="3747443" y="2370218"/>
            <a:ext cx="452799" cy="600222"/>
          </a:xfrm>
          <a:custGeom>
            <a:avLst/>
            <a:gdLst>
              <a:gd name="T0" fmla="*/ 598 w 598"/>
              <a:gd name="T1" fmla="*/ 287 h 797"/>
              <a:gd name="T2" fmla="*/ 299 w 598"/>
              <a:gd name="T3" fmla="*/ 0 h 797"/>
              <a:gd name="T4" fmla="*/ 0 w 598"/>
              <a:gd name="T5" fmla="*/ 287 h 797"/>
              <a:gd name="T6" fmla="*/ 167 w 598"/>
              <a:gd name="T7" fmla="*/ 543 h 797"/>
              <a:gd name="T8" fmla="*/ 163 w 598"/>
              <a:gd name="T9" fmla="*/ 623 h 797"/>
              <a:gd name="T10" fmla="*/ 150 w 598"/>
              <a:gd name="T11" fmla="*/ 660 h 797"/>
              <a:gd name="T12" fmla="*/ 212 w 598"/>
              <a:gd name="T13" fmla="*/ 723 h 797"/>
              <a:gd name="T14" fmla="*/ 225 w 598"/>
              <a:gd name="T15" fmla="*/ 723 h 797"/>
              <a:gd name="T16" fmla="*/ 299 w 598"/>
              <a:gd name="T17" fmla="*/ 797 h 797"/>
              <a:gd name="T18" fmla="*/ 374 w 598"/>
              <a:gd name="T19" fmla="*/ 723 h 797"/>
              <a:gd name="T20" fmla="*/ 386 w 598"/>
              <a:gd name="T21" fmla="*/ 723 h 797"/>
              <a:gd name="T22" fmla="*/ 449 w 598"/>
              <a:gd name="T23" fmla="*/ 660 h 797"/>
              <a:gd name="T24" fmla="*/ 436 w 598"/>
              <a:gd name="T25" fmla="*/ 623 h 797"/>
              <a:gd name="T26" fmla="*/ 432 w 598"/>
              <a:gd name="T27" fmla="*/ 543 h 797"/>
              <a:gd name="T28" fmla="*/ 598 w 598"/>
              <a:gd name="T29" fmla="*/ 287 h 797"/>
              <a:gd name="T30" fmla="*/ 225 w 598"/>
              <a:gd name="T31" fmla="*/ 355 h 797"/>
              <a:gd name="T32" fmla="*/ 249 w 598"/>
              <a:gd name="T33" fmla="*/ 305 h 797"/>
              <a:gd name="T34" fmla="*/ 277 w 598"/>
              <a:gd name="T35" fmla="*/ 360 h 797"/>
              <a:gd name="T36" fmla="*/ 322 w 598"/>
              <a:gd name="T37" fmla="*/ 360 h 797"/>
              <a:gd name="T38" fmla="*/ 349 w 598"/>
              <a:gd name="T39" fmla="*/ 305 h 797"/>
              <a:gd name="T40" fmla="*/ 374 w 598"/>
              <a:gd name="T41" fmla="*/ 355 h 797"/>
              <a:gd name="T42" fmla="*/ 374 w 598"/>
              <a:gd name="T43" fmla="*/ 512 h 797"/>
              <a:gd name="T44" fmla="*/ 225 w 598"/>
              <a:gd name="T45" fmla="*/ 512 h 797"/>
              <a:gd name="T46" fmla="*/ 225 w 598"/>
              <a:gd name="T47" fmla="*/ 355 h 797"/>
              <a:gd name="T48" fmla="*/ 200 w 598"/>
              <a:gd name="T49" fmla="*/ 586 h 797"/>
              <a:gd name="T50" fmla="*/ 212 w 598"/>
              <a:gd name="T51" fmla="*/ 573 h 797"/>
              <a:gd name="T52" fmla="*/ 386 w 598"/>
              <a:gd name="T53" fmla="*/ 573 h 797"/>
              <a:gd name="T54" fmla="*/ 399 w 598"/>
              <a:gd name="T55" fmla="*/ 586 h 797"/>
              <a:gd name="T56" fmla="*/ 386 w 598"/>
              <a:gd name="T57" fmla="*/ 598 h 797"/>
              <a:gd name="T58" fmla="*/ 212 w 598"/>
              <a:gd name="T59" fmla="*/ 598 h 797"/>
              <a:gd name="T60" fmla="*/ 200 w 598"/>
              <a:gd name="T61" fmla="*/ 586 h 797"/>
              <a:gd name="T62" fmla="*/ 299 w 598"/>
              <a:gd name="T63" fmla="*/ 747 h 797"/>
              <a:gd name="T64" fmla="*/ 274 w 598"/>
              <a:gd name="T65" fmla="*/ 723 h 797"/>
              <a:gd name="T66" fmla="*/ 324 w 598"/>
              <a:gd name="T67" fmla="*/ 723 h 797"/>
              <a:gd name="T68" fmla="*/ 299 w 598"/>
              <a:gd name="T69" fmla="*/ 747 h 797"/>
              <a:gd name="T70" fmla="*/ 386 w 598"/>
              <a:gd name="T71" fmla="*/ 673 h 797"/>
              <a:gd name="T72" fmla="*/ 212 w 598"/>
              <a:gd name="T73" fmla="*/ 673 h 797"/>
              <a:gd name="T74" fmla="*/ 200 w 598"/>
              <a:gd name="T75" fmla="*/ 660 h 797"/>
              <a:gd name="T76" fmla="*/ 212 w 598"/>
              <a:gd name="T77" fmla="*/ 648 h 797"/>
              <a:gd name="T78" fmla="*/ 386 w 598"/>
              <a:gd name="T79" fmla="*/ 648 h 797"/>
              <a:gd name="T80" fmla="*/ 399 w 598"/>
              <a:gd name="T81" fmla="*/ 660 h 797"/>
              <a:gd name="T82" fmla="*/ 386 w 598"/>
              <a:gd name="T83" fmla="*/ 673 h 797"/>
              <a:gd name="T84" fmla="*/ 424 w 598"/>
              <a:gd name="T85" fmla="*/ 491 h 797"/>
              <a:gd name="T86" fmla="*/ 424 w 598"/>
              <a:gd name="T87" fmla="*/ 355 h 797"/>
              <a:gd name="T88" fmla="*/ 471 w 598"/>
              <a:gd name="T89" fmla="*/ 261 h 797"/>
              <a:gd name="T90" fmla="*/ 460 w 598"/>
              <a:gd name="T91" fmla="*/ 227 h 797"/>
              <a:gd name="T92" fmla="*/ 426 w 598"/>
              <a:gd name="T93" fmla="*/ 238 h 797"/>
              <a:gd name="T94" fmla="*/ 399 w 598"/>
              <a:gd name="T95" fmla="*/ 293 h 797"/>
              <a:gd name="T96" fmla="*/ 371 w 598"/>
              <a:gd name="T97" fmla="*/ 238 h 797"/>
              <a:gd name="T98" fmla="*/ 327 w 598"/>
              <a:gd name="T99" fmla="*/ 238 h 797"/>
              <a:gd name="T100" fmla="*/ 299 w 598"/>
              <a:gd name="T101" fmla="*/ 293 h 797"/>
              <a:gd name="T102" fmla="*/ 272 w 598"/>
              <a:gd name="T103" fmla="*/ 238 h 797"/>
              <a:gd name="T104" fmla="*/ 227 w 598"/>
              <a:gd name="T105" fmla="*/ 238 h 797"/>
              <a:gd name="T106" fmla="*/ 200 w 598"/>
              <a:gd name="T107" fmla="*/ 293 h 797"/>
              <a:gd name="T108" fmla="*/ 172 w 598"/>
              <a:gd name="T109" fmla="*/ 238 h 797"/>
              <a:gd name="T110" fmla="*/ 139 w 598"/>
              <a:gd name="T111" fmla="*/ 227 h 797"/>
              <a:gd name="T112" fmla="*/ 128 w 598"/>
              <a:gd name="T113" fmla="*/ 261 h 797"/>
              <a:gd name="T114" fmla="*/ 175 w 598"/>
              <a:gd name="T115" fmla="*/ 355 h 797"/>
              <a:gd name="T116" fmla="*/ 175 w 598"/>
              <a:gd name="T117" fmla="*/ 491 h 797"/>
              <a:gd name="T118" fmla="*/ 50 w 598"/>
              <a:gd name="T119" fmla="*/ 287 h 797"/>
              <a:gd name="T120" fmla="*/ 299 w 598"/>
              <a:gd name="T121" fmla="*/ 50 h 797"/>
              <a:gd name="T122" fmla="*/ 548 w 598"/>
              <a:gd name="T123" fmla="*/ 287 h 797"/>
              <a:gd name="T124" fmla="*/ 424 w 598"/>
              <a:gd name="T125" fmla="*/ 491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98" h="797">
                <a:moveTo>
                  <a:pt x="598" y="287"/>
                </a:moveTo>
                <a:cubicBezTo>
                  <a:pt x="598" y="129"/>
                  <a:pt x="464" y="0"/>
                  <a:pt x="299" y="0"/>
                </a:cubicBezTo>
                <a:cubicBezTo>
                  <a:pt x="134" y="0"/>
                  <a:pt x="0" y="129"/>
                  <a:pt x="0" y="287"/>
                </a:cubicBezTo>
                <a:cubicBezTo>
                  <a:pt x="0" y="399"/>
                  <a:pt x="68" y="496"/>
                  <a:pt x="167" y="543"/>
                </a:cubicBezTo>
                <a:cubicBezTo>
                  <a:pt x="146" y="565"/>
                  <a:pt x="144" y="599"/>
                  <a:pt x="163" y="623"/>
                </a:cubicBezTo>
                <a:cubicBezTo>
                  <a:pt x="154" y="634"/>
                  <a:pt x="150" y="647"/>
                  <a:pt x="150" y="660"/>
                </a:cubicBezTo>
                <a:cubicBezTo>
                  <a:pt x="150" y="695"/>
                  <a:pt x="178" y="723"/>
                  <a:pt x="212" y="723"/>
                </a:cubicBezTo>
                <a:cubicBezTo>
                  <a:pt x="225" y="723"/>
                  <a:pt x="225" y="723"/>
                  <a:pt x="225" y="723"/>
                </a:cubicBezTo>
                <a:cubicBezTo>
                  <a:pt x="225" y="764"/>
                  <a:pt x="258" y="797"/>
                  <a:pt x="299" y="797"/>
                </a:cubicBezTo>
                <a:cubicBezTo>
                  <a:pt x="340" y="797"/>
                  <a:pt x="374" y="764"/>
                  <a:pt x="374" y="723"/>
                </a:cubicBezTo>
                <a:cubicBezTo>
                  <a:pt x="386" y="723"/>
                  <a:pt x="386" y="723"/>
                  <a:pt x="386" y="723"/>
                </a:cubicBezTo>
                <a:cubicBezTo>
                  <a:pt x="421" y="723"/>
                  <a:pt x="449" y="695"/>
                  <a:pt x="449" y="660"/>
                </a:cubicBezTo>
                <a:cubicBezTo>
                  <a:pt x="449" y="647"/>
                  <a:pt x="444" y="634"/>
                  <a:pt x="436" y="623"/>
                </a:cubicBezTo>
                <a:cubicBezTo>
                  <a:pt x="454" y="599"/>
                  <a:pt x="453" y="565"/>
                  <a:pt x="432" y="543"/>
                </a:cubicBezTo>
                <a:cubicBezTo>
                  <a:pt x="530" y="496"/>
                  <a:pt x="598" y="399"/>
                  <a:pt x="598" y="287"/>
                </a:cubicBezTo>
                <a:close/>
                <a:moveTo>
                  <a:pt x="225" y="355"/>
                </a:moveTo>
                <a:cubicBezTo>
                  <a:pt x="249" y="305"/>
                  <a:pt x="249" y="305"/>
                  <a:pt x="249" y="305"/>
                </a:cubicBezTo>
                <a:cubicBezTo>
                  <a:pt x="277" y="360"/>
                  <a:pt x="277" y="360"/>
                  <a:pt x="277" y="360"/>
                </a:cubicBezTo>
                <a:cubicBezTo>
                  <a:pt x="285" y="377"/>
                  <a:pt x="313" y="377"/>
                  <a:pt x="322" y="360"/>
                </a:cubicBezTo>
                <a:cubicBezTo>
                  <a:pt x="349" y="305"/>
                  <a:pt x="349" y="305"/>
                  <a:pt x="349" y="305"/>
                </a:cubicBezTo>
                <a:cubicBezTo>
                  <a:pt x="374" y="355"/>
                  <a:pt x="374" y="355"/>
                  <a:pt x="374" y="355"/>
                </a:cubicBezTo>
                <a:cubicBezTo>
                  <a:pt x="374" y="512"/>
                  <a:pt x="374" y="512"/>
                  <a:pt x="374" y="512"/>
                </a:cubicBezTo>
                <a:cubicBezTo>
                  <a:pt x="325" y="527"/>
                  <a:pt x="273" y="527"/>
                  <a:pt x="225" y="512"/>
                </a:cubicBezTo>
                <a:lnTo>
                  <a:pt x="225" y="355"/>
                </a:lnTo>
                <a:close/>
                <a:moveTo>
                  <a:pt x="200" y="586"/>
                </a:moveTo>
                <a:cubicBezTo>
                  <a:pt x="200" y="579"/>
                  <a:pt x="205" y="573"/>
                  <a:pt x="212" y="573"/>
                </a:cubicBezTo>
                <a:cubicBezTo>
                  <a:pt x="386" y="573"/>
                  <a:pt x="386" y="573"/>
                  <a:pt x="386" y="573"/>
                </a:cubicBezTo>
                <a:cubicBezTo>
                  <a:pt x="393" y="573"/>
                  <a:pt x="399" y="579"/>
                  <a:pt x="399" y="586"/>
                </a:cubicBezTo>
                <a:cubicBezTo>
                  <a:pt x="399" y="593"/>
                  <a:pt x="393" y="598"/>
                  <a:pt x="386" y="598"/>
                </a:cubicBezTo>
                <a:cubicBezTo>
                  <a:pt x="212" y="598"/>
                  <a:pt x="212" y="598"/>
                  <a:pt x="212" y="598"/>
                </a:cubicBezTo>
                <a:cubicBezTo>
                  <a:pt x="205" y="598"/>
                  <a:pt x="200" y="592"/>
                  <a:pt x="200" y="586"/>
                </a:cubicBezTo>
                <a:close/>
                <a:moveTo>
                  <a:pt x="299" y="747"/>
                </a:moveTo>
                <a:cubicBezTo>
                  <a:pt x="285" y="747"/>
                  <a:pt x="274" y="736"/>
                  <a:pt x="274" y="723"/>
                </a:cubicBezTo>
                <a:cubicBezTo>
                  <a:pt x="324" y="723"/>
                  <a:pt x="324" y="723"/>
                  <a:pt x="324" y="723"/>
                </a:cubicBezTo>
                <a:cubicBezTo>
                  <a:pt x="324" y="736"/>
                  <a:pt x="313" y="747"/>
                  <a:pt x="299" y="747"/>
                </a:cubicBezTo>
                <a:close/>
                <a:moveTo>
                  <a:pt x="386" y="673"/>
                </a:moveTo>
                <a:cubicBezTo>
                  <a:pt x="212" y="673"/>
                  <a:pt x="212" y="673"/>
                  <a:pt x="212" y="673"/>
                </a:cubicBezTo>
                <a:cubicBezTo>
                  <a:pt x="205" y="673"/>
                  <a:pt x="200" y="667"/>
                  <a:pt x="200" y="660"/>
                </a:cubicBezTo>
                <a:cubicBezTo>
                  <a:pt x="200" y="653"/>
                  <a:pt x="205" y="648"/>
                  <a:pt x="212" y="648"/>
                </a:cubicBezTo>
                <a:cubicBezTo>
                  <a:pt x="386" y="648"/>
                  <a:pt x="386" y="648"/>
                  <a:pt x="386" y="648"/>
                </a:cubicBezTo>
                <a:cubicBezTo>
                  <a:pt x="393" y="648"/>
                  <a:pt x="399" y="654"/>
                  <a:pt x="399" y="660"/>
                </a:cubicBezTo>
                <a:cubicBezTo>
                  <a:pt x="399" y="667"/>
                  <a:pt x="393" y="673"/>
                  <a:pt x="386" y="673"/>
                </a:cubicBezTo>
                <a:close/>
                <a:moveTo>
                  <a:pt x="424" y="491"/>
                </a:moveTo>
                <a:cubicBezTo>
                  <a:pt x="424" y="355"/>
                  <a:pt x="424" y="355"/>
                  <a:pt x="424" y="355"/>
                </a:cubicBezTo>
                <a:cubicBezTo>
                  <a:pt x="471" y="261"/>
                  <a:pt x="471" y="261"/>
                  <a:pt x="471" y="261"/>
                </a:cubicBezTo>
                <a:cubicBezTo>
                  <a:pt x="477" y="248"/>
                  <a:pt x="472" y="233"/>
                  <a:pt x="460" y="227"/>
                </a:cubicBezTo>
                <a:cubicBezTo>
                  <a:pt x="447" y="221"/>
                  <a:pt x="433" y="226"/>
                  <a:pt x="426" y="238"/>
                </a:cubicBezTo>
                <a:cubicBezTo>
                  <a:pt x="399" y="293"/>
                  <a:pt x="399" y="293"/>
                  <a:pt x="399" y="293"/>
                </a:cubicBezTo>
                <a:cubicBezTo>
                  <a:pt x="371" y="238"/>
                  <a:pt x="371" y="238"/>
                  <a:pt x="371" y="238"/>
                </a:cubicBezTo>
                <a:cubicBezTo>
                  <a:pt x="363" y="221"/>
                  <a:pt x="335" y="221"/>
                  <a:pt x="327" y="238"/>
                </a:cubicBezTo>
                <a:cubicBezTo>
                  <a:pt x="299" y="293"/>
                  <a:pt x="299" y="293"/>
                  <a:pt x="299" y="293"/>
                </a:cubicBezTo>
                <a:cubicBezTo>
                  <a:pt x="272" y="238"/>
                  <a:pt x="272" y="238"/>
                  <a:pt x="272" y="238"/>
                </a:cubicBezTo>
                <a:cubicBezTo>
                  <a:pt x="263" y="221"/>
                  <a:pt x="236" y="221"/>
                  <a:pt x="227" y="238"/>
                </a:cubicBezTo>
                <a:cubicBezTo>
                  <a:pt x="200" y="293"/>
                  <a:pt x="200" y="293"/>
                  <a:pt x="200" y="293"/>
                </a:cubicBezTo>
                <a:cubicBezTo>
                  <a:pt x="172" y="238"/>
                  <a:pt x="172" y="238"/>
                  <a:pt x="172" y="238"/>
                </a:cubicBezTo>
                <a:cubicBezTo>
                  <a:pt x="166" y="226"/>
                  <a:pt x="151" y="221"/>
                  <a:pt x="139" y="227"/>
                </a:cubicBezTo>
                <a:cubicBezTo>
                  <a:pt x="126" y="234"/>
                  <a:pt x="122" y="248"/>
                  <a:pt x="128" y="261"/>
                </a:cubicBezTo>
                <a:cubicBezTo>
                  <a:pt x="175" y="355"/>
                  <a:pt x="175" y="355"/>
                  <a:pt x="175" y="355"/>
                </a:cubicBezTo>
                <a:cubicBezTo>
                  <a:pt x="175" y="491"/>
                  <a:pt x="175" y="491"/>
                  <a:pt x="175" y="491"/>
                </a:cubicBezTo>
                <a:cubicBezTo>
                  <a:pt x="100" y="450"/>
                  <a:pt x="50" y="374"/>
                  <a:pt x="50" y="287"/>
                </a:cubicBezTo>
                <a:cubicBezTo>
                  <a:pt x="50" y="156"/>
                  <a:pt x="162" y="50"/>
                  <a:pt x="299" y="50"/>
                </a:cubicBezTo>
                <a:cubicBezTo>
                  <a:pt x="437" y="50"/>
                  <a:pt x="548" y="156"/>
                  <a:pt x="548" y="287"/>
                </a:cubicBezTo>
                <a:cubicBezTo>
                  <a:pt x="548" y="374"/>
                  <a:pt x="498" y="450"/>
                  <a:pt x="424" y="4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-1"/>
            <a:ext cx="9144001" cy="5588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汉仪旗黑-50S"/>
            </a:endParaRPr>
          </a:p>
        </p:txBody>
      </p:sp>
      <p:pic>
        <p:nvPicPr>
          <p:cNvPr id="12" name="图片 11" descr="反白稿校标组合-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95" y="101600"/>
            <a:ext cx="1639570" cy="4127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1312" y="2065106"/>
            <a:ext cx="5968573" cy="724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8312" y="2192106"/>
            <a:ext cx="5968573" cy="724075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2AD43B-E3A7-FD5C-F535-382505BDF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685" y="732589"/>
            <a:ext cx="3273452" cy="426959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/>
        </p:nvSpPr>
        <p:spPr>
          <a:xfrm>
            <a:off x="0" y="0"/>
            <a:ext cx="9144000" cy="6673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汉仪旗黑-50S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6378456" y="97310"/>
            <a:ext cx="22148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000" kern="1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  <a:sym typeface="汉仪旗黑-50S"/>
              </a:rPr>
              <a:t>学院综合情况介绍</a:t>
            </a:r>
          </a:p>
          <a:p>
            <a:endParaRPr lang="zh-CN" altLang="en-US" sz="2000" kern="100" dirty="0">
              <a:solidFill>
                <a:schemeClr val="bg1"/>
              </a:solidFill>
              <a:latin typeface="思源宋体 CN Heavy" pitchFamily="18" charset="-122"/>
              <a:ea typeface="思源宋体 CN Heavy" pitchFamily="18" charset="-122"/>
              <a:sym typeface="汉仪旗黑-50S"/>
            </a:endParaRPr>
          </a:p>
        </p:txBody>
      </p:sp>
      <p:sp>
        <p:nvSpPr>
          <p:cNvPr id="71" name="椭圆 70"/>
          <p:cNvSpPr/>
          <p:nvPr>
            <p:custDataLst>
              <p:tags r:id="rId1"/>
            </p:custDataLst>
          </p:nvPr>
        </p:nvSpPr>
        <p:spPr>
          <a:xfrm>
            <a:off x="292659" y="1357814"/>
            <a:ext cx="3143847" cy="3143847"/>
          </a:xfrm>
          <a:prstGeom prst="ellipse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2" name="椭圆 71"/>
          <p:cNvSpPr/>
          <p:nvPr>
            <p:custDataLst>
              <p:tags r:id="rId2"/>
            </p:custDataLst>
          </p:nvPr>
        </p:nvSpPr>
        <p:spPr>
          <a:xfrm>
            <a:off x="3000076" y="1357814"/>
            <a:ext cx="3143847" cy="3143847"/>
          </a:xfrm>
          <a:prstGeom prst="ellipse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3" name="椭圆 72"/>
          <p:cNvSpPr/>
          <p:nvPr>
            <p:custDataLst>
              <p:tags r:id="rId3"/>
            </p:custDataLst>
          </p:nvPr>
        </p:nvSpPr>
        <p:spPr>
          <a:xfrm>
            <a:off x="5707494" y="1357814"/>
            <a:ext cx="3143847" cy="3143847"/>
          </a:xfrm>
          <a:prstGeom prst="ellipse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4" name="文本框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18939" y="2507471"/>
            <a:ext cx="1291289" cy="3683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800" dirty="0">
                <a:solidFill>
                  <a:srgbClr val="FF0000"/>
                </a:solidFill>
              </a:rPr>
              <a:t>本科专业</a:t>
            </a:r>
          </a:p>
        </p:txBody>
      </p:sp>
      <p:sp>
        <p:nvSpPr>
          <p:cNvPr id="75" name="矩形 74"/>
          <p:cNvSpPr/>
          <p:nvPr>
            <p:custDataLst>
              <p:tags r:id="rId5"/>
            </p:custDataLst>
          </p:nvPr>
        </p:nvSpPr>
        <p:spPr>
          <a:xfrm>
            <a:off x="619234" y="2889136"/>
            <a:ext cx="2490698" cy="1275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英语、西班牙语、葡萄牙语</a:t>
            </a:r>
          </a:p>
          <a:p>
            <a:pPr algn="ctr">
              <a:lnSpc>
                <a:spcPct val="150000"/>
              </a:lnSpc>
            </a:pPr>
            <a:r>
              <a:rPr lang="zh-CN" altLang="en-US" sz="1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网络与新媒体、传播学、</a:t>
            </a:r>
          </a:p>
          <a:p>
            <a:pPr algn="ctr">
              <a:lnSpc>
                <a:spcPct val="150000"/>
              </a:lnSpc>
            </a:pPr>
            <a:r>
              <a:rPr lang="zh-CN" altLang="en-US" sz="1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国际新闻与传播</a:t>
            </a:r>
          </a:p>
          <a:p>
            <a:pPr algn="ctr">
              <a:lnSpc>
                <a:spcPct val="150000"/>
              </a:lnSpc>
            </a:pPr>
            <a:endParaRPr lang="zh-CN" altLang="en-US" sz="105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文本框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926354" y="2405359"/>
            <a:ext cx="1291289" cy="3683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800" dirty="0">
                <a:solidFill>
                  <a:srgbClr val="FF0000"/>
                </a:solidFill>
              </a:rPr>
              <a:t>硕士学科</a:t>
            </a:r>
          </a:p>
        </p:txBody>
      </p:sp>
      <p:sp>
        <p:nvSpPr>
          <p:cNvPr id="77" name="矩形 76"/>
          <p:cNvSpPr/>
          <p:nvPr>
            <p:custDataLst>
              <p:tags r:id="rId7"/>
            </p:custDataLst>
          </p:nvPr>
        </p:nvSpPr>
        <p:spPr>
          <a:xfrm>
            <a:off x="3380084" y="2724148"/>
            <a:ext cx="2490698" cy="1670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外国语言文学一级学科；</a:t>
            </a:r>
          </a:p>
          <a:p>
            <a:pPr algn="ctr">
              <a:lnSpc>
                <a:spcPct val="150000"/>
              </a:lnSpc>
            </a:pPr>
            <a:r>
              <a:rPr lang="zh-CN" altLang="en-US" sz="1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翻译硕士专业学位；</a:t>
            </a:r>
          </a:p>
          <a:p>
            <a:pPr algn="ctr">
              <a:lnSpc>
                <a:spcPct val="150000"/>
              </a:lnSpc>
            </a:pPr>
            <a:r>
              <a:rPr lang="zh-CN" altLang="en-US" sz="1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新闻传播学一级学科；</a:t>
            </a:r>
          </a:p>
          <a:p>
            <a:pPr algn="ctr">
              <a:lnSpc>
                <a:spcPct val="150000"/>
              </a:lnSpc>
            </a:pPr>
            <a:r>
              <a:rPr lang="zh-CN" altLang="en-US" sz="1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新闻与传播硕士专业学位；</a:t>
            </a:r>
          </a:p>
          <a:p>
            <a:pPr algn="ctr">
              <a:lnSpc>
                <a:spcPct val="150000"/>
              </a:lnSpc>
            </a:pPr>
            <a:r>
              <a:rPr lang="zh-CN" altLang="en-US" sz="1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区域国别学一级学科</a:t>
            </a:r>
          </a:p>
        </p:txBody>
      </p:sp>
      <p:sp>
        <p:nvSpPr>
          <p:cNvPr id="78" name="文本框 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633774" y="2539998"/>
            <a:ext cx="1291289" cy="3683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800" dirty="0">
                <a:solidFill>
                  <a:srgbClr val="FF0000"/>
                </a:solidFill>
              </a:rPr>
              <a:t>博士点</a:t>
            </a:r>
          </a:p>
        </p:txBody>
      </p:sp>
      <p:sp>
        <p:nvSpPr>
          <p:cNvPr id="79" name="矩形 78"/>
          <p:cNvSpPr/>
          <p:nvPr>
            <p:custDataLst>
              <p:tags r:id="rId9"/>
            </p:custDataLst>
          </p:nvPr>
        </p:nvSpPr>
        <p:spPr>
          <a:xfrm>
            <a:off x="6034069" y="3042948"/>
            <a:ext cx="2490698" cy="700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中国特色社会主义</a:t>
            </a:r>
            <a:endParaRPr lang="en-US" altLang="zh-CN" sz="14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对外传播研究</a:t>
            </a:r>
          </a:p>
        </p:txBody>
      </p:sp>
      <p:sp>
        <p:nvSpPr>
          <p:cNvPr id="17" name="Freeform 5"/>
          <p:cNvSpPr>
            <a:spLocks noEditPoints="1"/>
          </p:cNvSpPr>
          <p:nvPr>
            <p:custDataLst>
              <p:tags r:id="rId10"/>
            </p:custDataLst>
          </p:nvPr>
        </p:nvSpPr>
        <p:spPr bwMode="auto">
          <a:xfrm>
            <a:off x="1666331" y="1892648"/>
            <a:ext cx="396503" cy="503556"/>
          </a:xfrm>
          <a:custGeom>
            <a:avLst/>
            <a:gdLst>
              <a:gd name="T0" fmla="*/ 613 w 623"/>
              <a:gd name="T1" fmla="*/ 84 h 798"/>
              <a:gd name="T2" fmla="*/ 504 w 623"/>
              <a:gd name="T3" fmla="*/ 10 h 798"/>
              <a:gd name="T4" fmla="*/ 423 w 623"/>
              <a:gd name="T5" fmla="*/ 91 h 798"/>
              <a:gd name="T6" fmla="*/ 224 w 623"/>
              <a:gd name="T7" fmla="*/ 291 h 798"/>
              <a:gd name="T8" fmla="*/ 181 w 623"/>
              <a:gd name="T9" fmla="*/ 283 h 798"/>
              <a:gd name="T10" fmla="*/ 181 w 623"/>
              <a:gd name="T11" fmla="*/ 318 h 798"/>
              <a:gd name="T12" fmla="*/ 132 w 623"/>
              <a:gd name="T13" fmla="*/ 383 h 798"/>
              <a:gd name="T14" fmla="*/ 206 w 623"/>
              <a:gd name="T15" fmla="*/ 492 h 798"/>
              <a:gd name="T16" fmla="*/ 241 w 623"/>
              <a:gd name="T17" fmla="*/ 492 h 798"/>
              <a:gd name="T18" fmla="*/ 305 w 623"/>
              <a:gd name="T19" fmla="*/ 443 h 798"/>
              <a:gd name="T20" fmla="*/ 341 w 623"/>
              <a:gd name="T21" fmla="*/ 408 h 798"/>
              <a:gd name="T22" fmla="*/ 446 w 623"/>
              <a:gd name="T23" fmla="*/ 287 h 798"/>
              <a:gd name="T24" fmla="*/ 496 w 623"/>
              <a:gd name="T25" fmla="*/ 268 h 798"/>
              <a:gd name="T26" fmla="*/ 463 w 623"/>
              <a:gd name="T27" fmla="*/ 550 h 798"/>
              <a:gd name="T28" fmla="*/ 75 w 623"/>
              <a:gd name="T29" fmla="*/ 525 h 798"/>
              <a:gd name="T30" fmla="*/ 75 w 623"/>
              <a:gd name="T31" fmla="*/ 574 h 798"/>
              <a:gd name="T32" fmla="*/ 312 w 623"/>
              <a:gd name="T33" fmla="*/ 574 h 798"/>
              <a:gd name="T34" fmla="*/ 298 w 623"/>
              <a:gd name="T35" fmla="*/ 649 h 798"/>
              <a:gd name="T36" fmla="*/ 0 w 623"/>
              <a:gd name="T37" fmla="*/ 674 h 798"/>
              <a:gd name="T38" fmla="*/ 0 w 623"/>
              <a:gd name="T39" fmla="*/ 773 h 798"/>
              <a:gd name="T40" fmla="*/ 25 w 623"/>
              <a:gd name="T41" fmla="*/ 798 h 798"/>
              <a:gd name="T42" fmla="*/ 596 w 623"/>
              <a:gd name="T43" fmla="*/ 773 h 798"/>
              <a:gd name="T44" fmla="*/ 596 w 623"/>
              <a:gd name="T45" fmla="*/ 674 h 798"/>
              <a:gd name="T46" fmla="*/ 571 w 623"/>
              <a:gd name="T47" fmla="*/ 649 h 798"/>
              <a:gd name="T48" fmla="*/ 497 w 623"/>
              <a:gd name="T49" fmla="*/ 624 h 798"/>
              <a:gd name="T50" fmla="*/ 596 w 623"/>
              <a:gd name="T51" fmla="*/ 395 h 798"/>
              <a:gd name="T52" fmla="*/ 525 w 623"/>
              <a:gd name="T53" fmla="*/ 229 h 798"/>
              <a:gd name="T54" fmla="*/ 613 w 623"/>
              <a:gd name="T55" fmla="*/ 120 h 798"/>
              <a:gd name="T56" fmla="*/ 546 w 623"/>
              <a:gd name="T57" fmla="*/ 748 h 798"/>
              <a:gd name="T58" fmla="*/ 50 w 623"/>
              <a:gd name="T59" fmla="*/ 698 h 798"/>
              <a:gd name="T60" fmla="*/ 348 w 623"/>
              <a:gd name="T61" fmla="*/ 649 h 798"/>
              <a:gd name="T62" fmla="*/ 397 w 623"/>
              <a:gd name="T63" fmla="*/ 574 h 798"/>
              <a:gd name="T64" fmla="*/ 447 w 623"/>
              <a:gd name="T65" fmla="*/ 649 h 798"/>
              <a:gd name="T66" fmla="*/ 522 w 623"/>
              <a:gd name="T67" fmla="*/ 63 h 798"/>
              <a:gd name="T68" fmla="*/ 522 w 623"/>
              <a:gd name="T69" fmla="*/ 141 h 798"/>
              <a:gd name="T70" fmla="*/ 516 w 623"/>
              <a:gd name="T71" fmla="*/ 132 h 798"/>
              <a:gd name="T72" fmla="*/ 488 w 623"/>
              <a:gd name="T73" fmla="*/ 105 h 798"/>
              <a:gd name="T74" fmla="*/ 522 w 623"/>
              <a:gd name="T75" fmla="*/ 63 h 798"/>
              <a:gd name="T76" fmla="*/ 184 w 623"/>
              <a:gd name="T77" fmla="*/ 400 h 798"/>
              <a:gd name="T78" fmla="*/ 263 w 623"/>
              <a:gd name="T79" fmla="*/ 400 h 798"/>
              <a:gd name="T80" fmla="*/ 298 w 623"/>
              <a:gd name="T81" fmla="*/ 365 h 798"/>
              <a:gd name="T82" fmla="*/ 348 w 623"/>
              <a:gd name="T83" fmla="*/ 237 h 798"/>
              <a:gd name="T84" fmla="*/ 354 w 623"/>
              <a:gd name="T85" fmla="*/ 246 h 798"/>
              <a:gd name="T86" fmla="*/ 382 w 623"/>
              <a:gd name="T87" fmla="*/ 273 h 798"/>
              <a:gd name="T88" fmla="*/ 298 w 623"/>
              <a:gd name="T89" fmla="*/ 365 h 798"/>
              <a:gd name="T90" fmla="*/ 385 w 623"/>
              <a:gd name="T91" fmla="*/ 189 h 798"/>
              <a:gd name="T92" fmla="*/ 484 w 623"/>
              <a:gd name="T93" fmla="*/ 189 h 798"/>
              <a:gd name="T94" fmla="*/ 435 w 623"/>
              <a:gd name="T95" fmla="*/ 239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23" h="798">
                <a:moveTo>
                  <a:pt x="613" y="120"/>
                </a:moveTo>
                <a:cubicBezTo>
                  <a:pt x="623" y="110"/>
                  <a:pt x="623" y="94"/>
                  <a:pt x="613" y="84"/>
                </a:cubicBezTo>
                <a:cubicBezTo>
                  <a:pt x="539" y="10"/>
                  <a:pt x="539" y="10"/>
                  <a:pt x="539" y="10"/>
                </a:cubicBezTo>
                <a:cubicBezTo>
                  <a:pt x="529" y="0"/>
                  <a:pt x="514" y="0"/>
                  <a:pt x="504" y="10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423" y="91"/>
                  <a:pt x="423" y="91"/>
                  <a:pt x="423" y="91"/>
                </a:cubicBezTo>
                <a:cubicBezTo>
                  <a:pt x="378" y="96"/>
                  <a:pt x="342" y="132"/>
                  <a:pt x="337" y="178"/>
                </a:cubicBezTo>
                <a:cubicBezTo>
                  <a:pt x="224" y="291"/>
                  <a:pt x="224" y="291"/>
                  <a:pt x="224" y="291"/>
                </a:cubicBezTo>
                <a:cubicBezTo>
                  <a:pt x="216" y="283"/>
                  <a:pt x="216" y="283"/>
                  <a:pt x="216" y="283"/>
                </a:cubicBezTo>
                <a:cubicBezTo>
                  <a:pt x="207" y="274"/>
                  <a:pt x="191" y="274"/>
                  <a:pt x="181" y="283"/>
                </a:cubicBezTo>
                <a:cubicBezTo>
                  <a:pt x="172" y="293"/>
                  <a:pt x="172" y="309"/>
                  <a:pt x="181" y="318"/>
                </a:cubicBezTo>
                <a:cubicBezTo>
                  <a:pt x="181" y="318"/>
                  <a:pt x="181" y="318"/>
                  <a:pt x="181" y="318"/>
                </a:cubicBezTo>
                <a:cubicBezTo>
                  <a:pt x="189" y="326"/>
                  <a:pt x="189" y="326"/>
                  <a:pt x="189" y="326"/>
                </a:cubicBezTo>
                <a:cubicBezTo>
                  <a:pt x="132" y="383"/>
                  <a:pt x="132" y="383"/>
                  <a:pt x="132" y="383"/>
                </a:cubicBezTo>
                <a:cubicBezTo>
                  <a:pt x="122" y="392"/>
                  <a:pt x="122" y="408"/>
                  <a:pt x="132" y="418"/>
                </a:cubicBezTo>
                <a:cubicBezTo>
                  <a:pt x="206" y="492"/>
                  <a:pt x="206" y="492"/>
                  <a:pt x="206" y="492"/>
                </a:cubicBezTo>
                <a:cubicBezTo>
                  <a:pt x="216" y="502"/>
                  <a:pt x="232" y="502"/>
                  <a:pt x="241" y="492"/>
                </a:cubicBezTo>
                <a:cubicBezTo>
                  <a:pt x="241" y="492"/>
                  <a:pt x="241" y="492"/>
                  <a:pt x="241" y="492"/>
                </a:cubicBezTo>
                <a:cubicBezTo>
                  <a:pt x="298" y="435"/>
                  <a:pt x="298" y="435"/>
                  <a:pt x="298" y="435"/>
                </a:cubicBezTo>
                <a:cubicBezTo>
                  <a:pt x="305" y="443"/>
                  <a:pt x="305" y="443"/>
                  <a:pt x="305" y="443"/>
                </a:cubicBezTo>
                <a:cubicBezTo>
                  <a:pt x="315" y="452"/>
                  <a:pt x="331" y="452"/>
                  <a:pt x="341" y="443"/>
                </a:cubicBezTo>
                <a:cubicBezTo>
                  <a:pt x="350" y="433"/>
                  <a:pt x="350" y="417"/>
                  <a:pt x="341" y="408"/>
                </a:cubicBezTo>
                <a:cubicBezTo>
                  <a:pt x="333" y="400"/>
                  <a:pt x="333" y="400"/>
                  <a:pt x="333" y="400"/>
                </a:cubicBezTo>
                <a:cubicBezTo>
                  <a:pt x="446" y="287"/>
                  <a:pt x="446" y="287"/>
                  <a:pt x="446" y="287"/>
                </a:cubicBezTo>
                <a:cubicBezTo>
                  <a:pt x="464" y="285"/>
                  <a:pt x="481" y="278"/>
                  <a:pt x="495" y="267"/>
                </a:cubicBezTo>
                <a:cubicBezTo>
                  <a:pt x="496" y="267"/>
                  <a:pt x="496" y="268"/>
                  <a:pt x="496" y="268"/>
                </a:cubicBezTo>
                <a:cubicBezTo>
                  <a:pt x="528" y="302"/>
                  <a:pt x="546" y="348"/>
                  <a:pt x="546" y="395"/>
                </a:cubicBezTo>
                <a:cubicBezTo>
                  <a:pt x="546" y="457"/>
                  <a:pt x="515" y="514"/>
                  <a:pt x="463" y="550"/>
                </a:cubicBezTo>
                <a:cubicBezTo>
                  <a:pt x="445" y="534"/>
                  <a:pt x="422" y="525"/>
                  <a:pt x="397" y="525"/>
                </a:cubicBezTo>
                <a:cubicBezTo>
                  <a:pt x="75" y="525"/>
                  <a:pt x="75" y="525"/>
                  <a:pt x="75" y="525"/>
                </a:cubicBezTo>
                <a:cubicBezTo>
                  <a:pt x="61" y="525"/>
                  <a:pt x="50" y="536"/>
                  <a:pt x="50" y="549"/>
                </a:cubicBezTo>
                <a:cubicBezTo>
                  <a:pt x="50" y="563"/>
                  <a:pt x="61" y="574"/>
                  <a:pt x="75" y="574"/>
                </a:cubicBezTo>
                <a:cubicBezTo>
                  <a:pt x="75" y="574"/>
                  <a:pt x="75" y="574"/>
                  <a:pt x="75" y="574"/>
                </a:cubicBezTo>
                <a:cubicBezTo>
                  <a:pt x="312" y="574"/>
                  <a:pt x="312" y="574"/>
                  <a:pt x="312" y="574"/>
                </a:cubicBezTo>
                <a:cubicBezTo>
                  <a:pt x="303" y="589"/>
                  <a:pt x="298" y="606"/>
                  <a:pt x="298" y="624"/>
                </a:cubicBezTo>
                <a:cubicBezTo>
                  <a:pt x="298" y="649"/>
                  <a:pt x="298" y="649"/>
                  <a:pt x="298" y="649"/>
                </a:cubicBezTo>
                <a:cubicBezTo>
                  <a:pt x="25" y="649"/>
                  <a:pt x="25" y="649"/>
                  <a:pt x="25" y="649"/>
                </a:cubicBezTo>
                <a:cubicBezTo>
                  <a:pt x="12" y="649"/>
                  <a:pt x="0" y="660"/>
                  <a:pt x="0" y="674"/>
                </a:cubicBezTo>
                <a:cubicBezTo>
                  <a:pt x="0" y="674"/>
                  <a:pt x="0" y="674"/>
                  <a:pt x="0" y="674"/>
                </a:cubicBezTo>
                <a:cubicBezTo>
                  <a:pt x="0" y="773"/>
                  <a:pt x="0" y="773"/>
                  <a:pt x="0" y="773"/>
                </a:cubicBezTo>
                <a:cubicBezTo>
                  <a:pt x="0" y="787"/>
                  <a:pt x="12" y="798"/>
                  <a:pt x="25" y="798"/>
                </a:cubicBezTo>
                <a:cubicBezTo>
                  <a:pt x="25" y="798"/>
                  <a:pt x="25" y="798"/>
                  <a:pt x="25" y="798"/>
                </a:cubicBezTo>
                <a:cubicBezTo>
                  <a:pt x="571" y="798"/>
                  <a:pt x="571" y="798"/>
                  <a:pt x="571" y="798"/>
                </a:cubicBezTo>
                <a:cubicBezTo>
                  <a:pt x="585" y="798"/>
                  <a:pt x="596" y="787"/>
                  <a:pt x="596" y="773"/>
                </a:cubicBezTo>
                <a:cubicBezTo>
                  <a:pt x="596" y="773"/>
                  <a:pt x="596" y="773"/>
                  <a:pt x="596" y="773"/>
                </a:cubicBezTo>
                <a:cubicBezTo>
                  <a:pt x="596" y="674"/>
                  <a:pt x="596" y="674"/>
                  <a:pt x="596" y="674"/>
                </a:cubicBezTo>
                <a:cubicBezTo>
                  <a:pt x="596" y="660"/>
                  <a:pt x="585" y="649"/>
                  <a:pt x="571" y="649"/>
                </a:cubicBezTo>
                <a:cubicBezTo>
                  <a:pt x="571" y="649"/>
                  <a:pt x="571" y="649"/>
                  <a:pt x="571" y="649"/>
                </a:cubicBezTo>
                <a:cubicBezTo>
                  <a:pt x="497" y="649"/>
                  <a:pt x="497" y="649"/>
                  <a:pt x="497" y="649"/>
                </a:cubicBezTo>
                <a:cubicBezTo>
                  <a:pt x="497" y="624"/>
                  <a:pt x="497" y="624"/>
                  <a:pt x="497" y="624"/>
                </a:cubicBezTo>
                <a:cubicBezTo>
                  <a:pt x="497" y="613"/>
                  <a:pt x="495" y="602"/>
                  <a:pt x="491" y="591"/>
                </a:cubicBezTo>
                <a:cubicBezTo>
                  <a:pt x="557" y="546"/>
                  <a:pt x="596" y="473"/>
                  <a:pt x="596" y="395"/>
                </a:cubicBezTo>
                <a:cubicBezTo>
                  <a:pt x="596" y="335"/>
                  <a:pt x="573" y="278"/>
                  <a:pt x="532" y="234"/>
                </a:cubicBezTo>
                <a:cubicBezTo>
                  <a:pt x="530" y="232"/>
                  <a:pt x="528" y="230"/>
                  <a:pt x="525" y="229"/>
                </a:cubicBezTo>
                <a:cubicBezTo>
                  <a:pt x="529" y="220"/>
                  <a:pt x="532" y="210"/>
                  <a:pt x="533" y="200"/>
                </a:cubicBezTo>
                <a:lnTo>
                  <a:pt x="613" y="120"/>
                </a:lnTo>
                <a:close/>
                <a:moveTo>
                  <a:pt x="546" y="698"/>
                </a:moveTo>
                <a:cubicBezTo>
                  <a:pt x="546" y="748"/>
                  <a:pt x="546" y="748"/>
                  <a:pt x="546" y="748"/>
                </a:cubicBezTo>
                <a:cubicBezTo>
                  <a:pt x="50" y="748"/>
                  <a:pt x="50" y="748"/>
                  <a:pt x="50" y="748"/>
                </a:cubicBezTo>
                <a:cubicBezTo>
                  <a:pt x="50" y="698"/>
                  <a:pt x="50" y="698"/>
                  <a:pt x="50" y="698"/>
                </a:cubicBezTo>
                <a:lnTo>
                  <a:pt x="546" y="698"/>
                </a:lnTo>
                <a:close/>
                <a:moveTo>
                  <a:pt x="348" y="649"/>
                </a:moveTo>
                <a:cubicBezTo>
                  <a:pt x="348" y="624"/>
                  <a:pt x="348" y="624"/>
                  <a:pt x="348" y="624"/>
                </a:cubicBezTo>
                <a:cubicBezTo>
                  <a:pt x="348" y="597"/>
                  <a:pt x="370" y="574"/>
                  <a:pt x="397" y="574"/>
                </a:cubicBezTo>
                <a:cubicBezTo>
                  <a:pt x="425" y="574"/>
                  <a:pt x="447" y="597"/>
                  <a:pt x="447" y="624"/>
                </a:cubicBezTo>
                <a:cubicBezTo>
                  <a:pt x="447" y="649"/>
                  <a:pt x="447" y="649"/>
                  <a:pt x="447" y="649"/>
                </a:cubicBezTo>
                <a:lnTo>
                  <a:pt x="348" y="649"/>
                </a:lnTo>
                <a:close/>
                <a:moveTo>
                  <a:pt x="522" y="63"/>
                </a:moveTo>
                <a:cubicBezTo>
                  <a:pt x="561" y="102"/>
                  <a:pt x="561" y="102"/>
                  <a:pt x="561" y="102"/>
                </a:cubicBezTo>
                <a:cubicBezTo>
                  <a:pt x="522" y="141"/>
                  <a:pt x="522" y="141"/>
                  <a:pt x="522" y="141"/>
                </a:cubicBezTo>
                <a:cubicBezTo>
                  <a:pt x="521" y="139"/>
                  <a:pt x="519" y="138"/>
                  <a:pt x="518" y="136"/>
                </a:cubicBezTo>
                <a:cubicBezTo>
                  <a:pt x="517" y="135"/>
                  <a:pt x="517" y="133"/>
                  <a:pt x="516" y="132"/>
                </a:cubicBezTo>
                <a:cubicBezTo>
                  <a:pt x="509" y="123"/>
                  <a:pt x="501" y="114"/>
                  <a:pt x="492" y="108"/>
                </a:cubicBezTo>
                <a:cubicBezTo>
                  <a:pt x="490" y="107"/>
                  <a:pt x="489" y="106"/>
                  <a:pt x="488" y="105"/>
                </a:cubicBezTo>
                <a:cubicBezTo>
                  <a:pt x="486" y="104"/>
                  <a:pt x="484" y="103"/>
                  <a:pt x="482" y="102"/>
                </a:cubicBezTo>
                <a:lnTo>
                  <a:pt x="522" y="63"/>
                </a:lnTo>
                <a:close/>
                <a:moveTo>
                  <a:pt x="224" y="440"/>
                </a:moveTo>
                <a:cubicBezTo>
                  <a:pt x="184" y="400"/>
                  <a:pt x="184" y="400"/>
                  <a:pt x="184" y="400"/>
                </a:cubicBezTo>
                <a:cubicBezTo>
                  <a:pt x="224" y="361"/>
                  <a:pt x="224" y="361"/>
                  <a:pt x="224" y="361"/>
                </a:cubicBezTo>
                <a:cubicBezTo>
                  <a:pt x="263" y="400"/>
                  <a:pt x="263" y="400"/>
                  <a:pt x="263" y="400"/>
                </a:cubicBezTo>
                <a:lnTo>
                  <a:pt x="224" y="440"/>
                </a:lnTo>
                <a:close/>
                <a:moveTo>
                  <a:pt x="298" y="365"/>
                </a:moveTo>
                <a:cubicBezTo>
                  <a:pt x="259" y="326"/>
                  <a:pt x="259" y="326"/>
                  <a:pt x="259" y="326"/>
                </a:cubicBezTo>
                <a:cubicBezTo>
                  <a:pt x="348" y="237"/>
                  <a:pt x="348" y="237"/>
                  <a:pt x="348" y="237"/>
                </a:cubicBezTo>
                <a:cubicBezTo>
                  <a:pt x="349" y="239"/>
                  <a:pt x="350" y="240"/>
                  <a:pt x="351" y="242"/>
                </a:cubicBezTo>
                <a:cubicBezTo>
                  <a:pt x="352" y="243"/>
                  <a:pt x="353" y="245"/>
                  <a:pt x="354" y="246"/>
                </a:cubicBezTo>
                <a:cubicBezTo>
                  <a:pt x="360" y="255"/>
                  <a:pt x="368" y="264"/>
                  <a:pt x="378" y="270"/>
                </a:cubicBezTo>
                <a:cubicBezTo>
                  <a:pt x="379" y="271"/>
                  <a:pt x="380" y="272"/>
                  <a:pt x="382" y="273"/>
                </a:cubicBezTo>
                <a:cubicBezTo>
                  <a:pt x="384" y="274"/>
                  <a:pt x="385" y="275"/>
                  <a:pt x="387" y="276"/>
                </a:cubicBezTo>
                <a:lnTo>
                  <a:pt x="298" y="365"/>
                </a:lnTo>
                <a:close/>
                <a:moveTo>
                  <a:pt x="435" y="239"/>
                </a:moveTo>
                <a:cubicBezTo>
                  <a:pt x="407" y="239"/>
                  <a:pt x="385" y="217"/>
                  <a:pt x="385" y="189"/>
                </a:cubicBezTo>
                <a:cubicBezTo>
                  <a:pt x="385" y="162"/>
                  <a:pt x="407" y="139"/>
                  <a:pt x="435" y="139"/>
                </a:cubicBezTo>
                <a:cubicBezTo>
                  <a:pt x="462" y="139"/>
                  <a:pt x="484" y="161"/>
                  <a:pt x="484" y="189"/>
                </a:cubicBezTo>
                <a:cubicBezTo>
                  <a:pt x="484" y="189"/>
                  <a:pt x="484" y="189"/>
                  <a:pt x="484" y="189"/>
                </a:cubicBezTo>
                <a:cubicBezTo>
                  <a:pt x="484" y="216"/>
                  <a:pt x="462" y="239"/>
                  <a:pt x="435" y="2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Freeform 9"/>
          <p:cNvSpPr>
            <a:spLocks noEditPoints="1"/>
          </p:cNvSpPr>
          <p:nvPr>
            <p:custDataLst>
              <p:tags r:id="rId11"/>
            </p:custDataLst>
          </p:nvPr>
        </p:nvSpPr>
        <p:spPr bwMode="auto">
          <a:xfrm>
            <a:off x="4348647" y="1950143"/>
            <a:ext cx="446705" cy="445327"/>
          </a:xfrm>
          <a:custGeom>
            <a:avLst/>
            <a:gdLst>
              <a:gd name="T0" fmla="*/ 623 w 797"/>
              <a:gd name="T1" fmla="*/ 324 h 797"/>
              <a:gd name="T2" fmla="*/ 672 w 797"/>
              <a:gd name="T3" fmla="*/ 373 h 797"/>
              <a:gd name="T4" fmla="*/ 423 w 797"/>
              <a:gd name="T5" fmla="*/ 324 h 797"/>
              <a:gd name="T6" fmla="*/ 374 w 797"/>
              <a:gd name="T7" fmla="*/ 373 h 797"/>
              <a:gd name="T8" fmla="*/ 423 w 797"/>
              <a:gd name="T9" fmla="*/ 324 h 797"/>
              <a:gd name="T10" fmla="*/ 125 w 797"/>
              <a:gd name="T11" fmla="*/ 324 h 797"/>
              <a:gd name="T12" fmla="*/ 174 w 797"/>
              <a:gd name="T13" fmla="*/ 373 h 797"/>
              <a:gd name="T14" fmla="*/ 747 w 797"/>
              <a:gd name="T15" fmla="*/ 249 h 797"/>
              <a:gd name="T16" fmla="*/ 722 w 797"/>
              <a:gd name="T17" fmla="*/ 0 h 797"/>
              <a:gd name="T18" fmla="*/ 573 w 797"/>
              <a:gd name="T19" fmla="*/ 0 h 797"/>
              <a:gd name="T20" fmla="*/ 548 w 797"/>
              <a:gd name="T21" fmla="*/ 25 h 797"/>
              <a:gd name="T22" fmla="*/ 498 w 797"/>
              <a:gd name="T23" fmla="*/ 249 h 797"/>
              <a:gd name="T24" fmla="*/ 473 w 797"/>
              <a:gd name="T25" fmla="*/ 0 h 797"/>
              <a:gd name="T26" fmla="*/ 324 w 797"/>
              <a:gd name="T27" fmla="*/ 0 h 797"/>
              <a:gd name="T28" fmla="*/ 299 w 797"/>
              <a:gd name="T29" fmla="*/ 25 h 797"/>
              <a:gd name="T30" fmla="*/ 249 w 797"/>
              <a:gd name="T31" fmla="*/ 249 h 797"/>
              <a:gd name="T32" fmla="*/ 224 w 797"/>
              <a:gd name="T33" fmla="*/ 0 h 797"/>
              <a:gd name="T34" fmla="*/ 75 w 797"/>
              <a:gd name="T35" fmla="*/ 0 h 797"/>
              <a:gd name="T36" fmla="*/ 50 w 797"/>
              <a:gd name="T37" fmla="*/ 25 h 797"/>
              <a:gd name="T38" fmla="*/ 0 w 797"/>
              <a:gd name="T39" fmla="*/ 299 h 797"/>
              <a:gd name="T40" fmla="*/ 50 w 797"/>
              <a:gd name="T41" fmla="*/ 448 h 797"/>
              <a:gd name="T42" fmla="*/ 149 w 797"/>
              <a:gd name="T43" fmla="*/ 797 h 797"/>
              <a:gd name="T44" fmla="*/ 249 w 797"/>
              <a:gd name="T45" fmla="*/ 448 h 797"/>
              <a:gd name="T46" fmla="*/ 299 w 797"/>
              <a:gd name="T47" fmla="*/ 697 h 797"/>
              <a:gd name="T48" fmla="*/ 498 w 797"/>
              <a:gd name="T49" fmla="*/ 697 h 797"/>
              <a:gd name="T50" fmla="*/ 548 w 797"/>
              <a:gd name="T51" fmla="*/ 448 h 797"/>
              <a:gd name="T52" fmla="*/ 647 w 797"/>
              <a:gd name="T53" fmla="*/ 797 h 797"/>
              <a:gd name="T54" fmla="*/ 747 w 797"/>
              <a:gd name="T55" fmla="*/ 448 h 797"/>
              <a:gd name="T56" fmla="*/ 797 w 797"/>
              <a:gd name="T57" fmla="*/ 299 h 797"/>
              <a:gd name="T58" fmla="*/ 598 w 797"/>
              <a:gd name="T59" fmla="*/ 50 h 797"/>
              <a:gd name="T60" fmla="*/ 697 w 797"/>
              <a:gd name="T61" fmla="*/ 99 h 797"/>
              <a:gd name="T62" fmla="*/ 598 w 797"/>
              <a:gd name="T63" fmla="*/ 50 h 797"/>
              <a:gd name="T64" fmla="*/ 697 w 797"/>
              <a:gd name="T65" fmla="*/ 149 h 797"/>
              <a:gd name="T66" fmla="*/ 598 w 797"/>
              <a:gd name="T67" fmla="*/ 249 h 797"/>
              <a:gd name="T68" fmla="*/ 349 w 797"/>
              <a:gd name="T69" fmla="*/ 50 h 797"/>
              <a:gd name="T70" fmla="*/ 448 w 797"/>
              <a:gd name="T71" fmla="*/ 99 h 797"/>
              <a:gd name="T72" fmla="*/ 349 w 797"/>
              <a:gd name="T73" fmla="*/ 50 h 797"/>
              <a:gd name="T74" fmla="*/ 448 w 797"/>
              <a:gd name="T75" fmla="*/ 149 h 797"/>
              <a:gd name="T76" fmla="*/ 349 w 797"/>
              <a:gd name="T77" fmla="*/ 249 h 797"/>
              <a:gd name="T78" fmla="*/ 100 w 797"/>
              <a:gd name="T79" fmla="*/ 50 h 797"/>
              <a:gd name="T80" fmla="*/ 199 w 797"/>
              <a:gd name="T81" fmla="*/ 99 h 797"/>
              <a:gd name="T82" fmla="*/ 100 w 797"/>
              <a:gd name="T83" fmla="*/ 50 h 797"/>
              <a:gd name="T84" fmla="*/ 199 w 797"/>
              <a:gd name="T85" fmla="*/ 149 h 797"/>
              <a:gd name="T86" fmla="*/ 100 w 797"/>
              <a:gd name="T87" fmla="*/ 249 h 797"/>
              <a:gd name="T88" fmla="*/ 199 w 797"/>
              <a:gd name="T89" fmla="*/ 697 h 797"/>
              <a:gd name="T90" fmla="*/ 100 w 797"/>
              <a:gd name="T91" fmla="*/ 697 h 797"/>
              <a:gd name="T92" fmla="*/ 199 w 797"/>
              <a:gd name="T93" fmla="*/ 448 h 797"/>
              <a:gd name="T94" fmla="*/ 448 w 797"/>
              <a:gd name="T95" fmla="*/ 697 h 797"/>
              <a:gd name="T96" fmla="*/ 349 w 797"/>
              <a:gd name="T97" fmla="*/ 697 h 797"/>
              <a:gd name="T98" fmla="*/ 448 w 797"/>
              <a:gd name="T99" fmla="*/ 448 h 797"/>
              <a:gd name="T100" fmla="*/ 697 w 797"/>
              <a:gd name="T101" fmla="*/ 697 h 797"/>
              <a:gd name="T102" fmla="*/ 598 w 797"/>
              <a:gd name="T103" fmla="*/ 697 h 797"/>
              <a:gd name="T104" fmla="*/ 697 w 797"/>
              <a:gd name="T105" fmla="*/ 448 h 797"/>
              <a:gd name="T106" fmla="*/ 747 w 797"/>
              <a:gd name="T107" fmla="*/ 398 h 797"/>
              <a:gd name="T108" fmla="*/ 50 w 797"/>
              <a:gd name="T109" fmla="*/ 299 h 797"/>
              <a:gd name="T110" fmla="*/ 747 w 797"/>
              <a:gd name="T111" fmla="*/ 398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97" h="797">
                <a:moveTo>
                  <a:pt x="672" y="324"/>
                </a:moveTo>
                <a:cubicBezTo>
                  <a:pt x="623" y="324"/>
                  <a:pt x="623" y="324"/>
                  <a:pt x="623" y="324"/>
                </a:cubicBezTo>
                <a:cubicBezTo>
                  <a:pt x="623" y="373"/>
                  <a:pt x="623" y="373"/>
                  <a:pt x="623" y="373"/>
                </a:cubicBezTo>
                <a:cubicBezTo>
                  <a:pt x="672" y="373"/>
                  <a:pt x="672" y="373"/>
                  <a:pt x="672" y="373"/>
                </a:cubicBezTo>
                <a:lnTo>
                  <a:pt x="672" y="324"/>
                </a:lnTo>
                <a:close/>
                <a:moveTo>
                  <a:pt x="423" y="324"/>
                </a:moveTo>
                <a:cubicBezTo>
                  <a:pt x="374" y="324"/>
                  <a:pt x="374" y="324"/>
                  <a:pt x="374" y="324"/>
                </a:cubicBezTo>
                <a:cubicBezTo>
                  <a:pt x="374" y="373"/>
                  <a:pt x="374" y="373"/>
                  <a:pt x="374" y="373"/>
                </a:cubicBezTo>
                <a:cubicBezTo>
                  <a:pt x="423" y="373"/>
                  <a:pt x="423" y="373"/>
                  <a:pt x="423" y="373"/>
                </a:cubicBezTo>
                <a:lnTo>
                  <a:pt x="423" y="324"/>
                </a:lnTo>
                <a:close/>
                <a:moveTo>
                  <a:pt x="174" y="324"/>
                </a:moveTo>
                <a:cubicBezTo>
                  <a:pt x="125" y="324"/>
                  <a:pt x="125" y="324"/>
                  <a:pt x="125" y="324"/>
                </a:cubicBezTo>
                <a:cubicBezTo>
                  <a:pt x="125" y="373"/>
                  <a:pt x="125" y="373"/>
                  <a:pt x="125" y="373"/>
                </a:cubicBezTo>
                <a:cubicBezTo>
                  <a:pt x="174" y="373"/>
                  <a:pt x="174" y="373"/>
                  <a:pt x="174" y="373"/>
                </a:cubicBezTo>
                <a:lnTo>
                  <a:pt x="174" y="324"/>
                </a:lnTo>
                <a:close/>
                <a:moveTo>
                  <a:pt x="747" y="249"/>
                </a:moveTo>
                <a:cubicBezTo>
                  <a:pt x="747" y="25"/>
                  <a:pt x="747" y="25"/>
                  <a:pt x="747" y="25"/>
                </a:cubicBezTo>
                <a:cubicBezTo>
                  <a:pt x="747" y="11"/>
                  <a:pt x="736" y="0"/>
                  <a:pt x="722" y="0"/>
                </a:cubicBezTo>
                <a:cubicBezTo>
                  <a:pt x="722" y="0"/>
                  <a:pt x="722" y="0"/>
                  <a:pt x="722" y="0"/>
                </a:cubicBezTo>
                <a:cubicBezTo>
                  <a:pt x="573" y="0"/>
                  <a:pt x="573" y="0"/>
                  <a:pt x="573" y="0"/>
                </a:cubicBezTo>
                <a:cubicBezTo>
                  <a:pt x="559" y="0"/>
                  <a:pt x="548" y="11"/>
                  <a:pt x="548" y="25"/>
                </a:cubicBezTo>
                <a:cubicBezTo>
                  <a:pt x="548" y="25"/>
                  <a:pt x="548" y="25"/>
                  <a:pt x="548" y="25"/>
                </a:cubicBezTo>
                <a:cubicBezTo>
                  <a:pt x="548" y="249"/>
                  <a:pt x="548" y="249"/>
                  <a:pt x="548" y="249"/>
                </a:cubicBezTo>
                <a:cubicBezTo>
                  <a:pt x="498" y="249"/>
                  <a:pt x="498" y="249"/>
                  <a:pt x="498" y="249"/>
                </a:cubicBezTo>
                <a:cubicBezTo>
                  <a:pt x="498" y="25"/>
                  <a:pt x="498" y="25"/>
                  <a:pt x="498" y="25"/>
                </a:cubicBezTo>
                <a:cubicBezTo>
                  <a:pt x="498" y="11"/>
                  <a:pt x="487" y="0"/>
                  <a:pt x="473" y="0"/>
                </a:cubicBezTo>
                <a:cubicBezTo>
                  <a:pt x="473" y="0"/>
                  <a:pt x="473" y="0"/>
                  <a:pt x="473" y="0"/>
                </a:cubicBezTo>
                <a:cubicBezTo>
                  <a:pt x="324" y="0"/>
                  <a:pt x="324" y="0"/>
                  <a:pt x="324" y="0"/>
                </a:cubicBezTo>
                <a:cubicBezTo>
                  <a:pt x="310" y="0"/>
                  <a:pt x="299" y="11"/>
                  <a:pt x="299" y="25"/>
                </a:cubicBezTo>
                <a:cubicBezTo>
                  <a:pt x="299" y="25"/>
                  <a:pt x="299" y="25"/>
                  <a:pt x="299" y="25"/>
                </a:cubicBezTo>
                <a:cubicBezTo>
                  <a:pt x="299" y="249"/>
                  <a:pt x="299" y="249"/>
                  <a:pt x="299" y="249"/>
                </a:cubicBezTo>
                <a:cubicBezTo>
                  <a:pt x="249" y="249"/>
                  <a:pt x="249" y="249"/>
                  <a:pt x="249" y="249"/>
                </a:cubicBezTo>
                <a:cubicBezTo>
                  <a:pt x="249" y="25"/>
                  <a:pt x="249" y="25"/>
                  <a:pt x="249" y="25"/>
                </a:cubicBezTo>
                <a:cubicBezTo>
                  <a:pt x="249" y="11"/>
                  <a:pt x="238" y="0"/>
                  <a:pt x="224" y="0"/>
                </a:cubicBezTo>
                <a:cubicBezTo>
                  <a:pt x="224" y="0"/>
                  <a:pt x="224" y="0"/>
                  <a:pt x="224" y="0"/>
                </a:cubicBezTo>
                <a:cubicBezTo>
                  <a:pt x="75" y="0"/>
                  <a:pt x="75" y="0"/>
                  <a:pt x="75" y="0"/>
                </a:cubicBezTo>
                <a:cubicBezTo>
                  <a:pt x="61" y="0"/>
                  <a:pt x="50" y="11"/>
                  <a:pt x="50" y="25"/>
                </a:cubicBezTo>
                <a:cubicBezTo>
                  <a:pt x="50" y="25"/>
                  <a:pt x="50" y="25"/>
                  <a:pt x="50" y="25"/>
                </a:cubicBezTo>
                <a:cubicBezTo>
                  <a:pt x="50" y="249"/>
                  <a:pt x="50" y="249"/>
                  <a:pt x="50" y="249"/>
                </a:cubicBezTo>
                <a:cubicBezTo>
                  <a:pt x="22" y="249"/>
                  <a:pt x="0" y="271"/>
                  <a:pt x="0" y="299"/>
                </a:cubicBezTo>
                <a:cubicBezTo>
                  <a:pt x="0" y="398"/>
                  <a:pt x="0" y="398"/>
                  <a:pt x="0" y="398"/>
                </a:cubicBezTo>
                <a:cubicBezTo>
                  <a:pt x="0" y="426"/>
                  <a:pt x="22" y="448"/>
                  <a:pt x="50" y="448"/>
                </a:cubicBezTo>
                <a:cubicBezTo>
                  <a:pt x="50" y="697"/>
                  <a:pt x="50" y="697"/>
                  <a:pt x="50" y="697"/>
                </a:cubicBezTo>
                <a:cubicBezTo>
                  <a:pt x="50" y="752"/>
                  <a:pt x="94" y="797"/>
                  <a:pt x="149" y="797"/>
                </a:cubicBezTo>
                <a:cubicBezTo>
                  <a:pt x="204" y="797"/>
                  <a:pt x="249" y="752"/>
                  <a:pt x="249" y="697"/>
                </a:cubicBezTo>
                <a:cubicBezTo>
                  <a:pt x="249" y="448"/>
                  <a:pt x="249" y="448"/>
                  <a:pt x="249" y="448"/>
                </a:cubicBezTo>
                <a:cubicBezTo>
                  <a:pt x="299" y="448"/>
                  <a:pt x="299" y="448"/>
                  <a:pt x="299" y="448"/>
                </a:cubicBezTo>
                <a:cubicBezTo>
                  <a:pt x="299" y="697"/>
                  <a:pt x="299" y="697"/>
                  <a:pt x="299" y="697"/>
                </a:cubicBezTo>
                <a:cubicBezTo>
                  <a:pt x="299" y="752"/>
                  <a:pt x="343" y="797"/>
                  <a:pt x="398" y="797"/>
                </a:cubicBezTo>
                <a:cubicBezTo>
                  <a:pt x="453" y="797"/>
                  <a:pt x="498" y="752"/>
                  <a:pt x="498" y="697"/>
                </a:cubicBezTo>
                <a:cubicBezTo>
                  <a:pt x="498" y="448"/>
                  <a:pt x="498" y="448"/>
                  <a:pt x="498" y="448"/>
                </a:cubicBezTo>
                <a:cubicBezTo>
                  <a:pt x="548" y="448"/>
                  <a:pt x="548" y="448"/>
                  <a:pt x="548" y="448"/>
                </a:cubicBezTo>
                <a:cubicBezTo>
                  <a:pt x="548" y="697"/>
                  <a:pt x="548" y="697"/>
                  <a:pt x="548" y="697"/>
                </a:cubicBezTo>
                <a:cubicBezTo>
                  <a:pt x="548" y="752"/>
                  <a:pt x="592" y="797"/>
                  <a:pt x="647" y="797"/>
                </a:cubicBezTo>
                <a:cubicBezTo>
                  <a:pt x="702" y="797"/>
                  <a:pt x="747" y="752"/>
                  <a:pt x="747" y="697"/>
                </a:cubicBezTo>
                <a:cubicBezTo>
                  <a:pt x="747" y="448"/>
                  <a:pt x="747" y="448"/>
                  <a:pt x="747" y="448"/>
                </a:cubicBezTo>
                <a:cubicBezTo>
                  <a:pt x="775" y="448"/>
                  <a:pt x="797" y="426"/>
                  <a:pt x="797" y="398"/>
                </a:cubicBezTo>
                <a:cubicBezTo>
                  <a:pt x="797" y="299"/>
                  <a:pt x="797" y="299"/>
                  <a:pt x="797" y="299"/>
                </a:cubicBezTo>
                <a:cubicBezTo>
                  <a:pt x="797" y="271"/>
                  <a:pt x="775" y="249"/>
                  <a:pt x="747" y="249"/>
                </a:cubicBezTo>
                <a:close/>
                <a:moveTo>
                  <a:pt x="598" y="50"/>
                </a:moveTo>
                <a:cubicBezTo>
                  <a:pt x="697" y="50"/>
                  <a:pt x="697" y="50"/>
                  <a:pt x="697" y="50"/>
                </a:cubicBezTo>
                <a:cubicBezTo>
                  <a:pt x="697" y="99"/>
                  <a:pt x="697" y="99"/>
                  <a:pt x="697" y="99"/>
                </a:cubicBezTo>
                <a:cubicBezTo>
                  <a:pt x="598" y="99"/>
                  <a:pt x="598" y="99"/>
                  <a:pt x="598" y="99"/>
                </a:cubicBezTo>
                <a:lnTo>
                  <a:pt x="598" y="50"/>
                </a:lnTo>
                <a:close/>
                <a:moveTo>
                  <a:pt x="598" y="149"/>
                </a:moveTo>
                <a:cubicBezTo>
                  <a:pt x="697" y="149"/>
                  <a:pt x="697" y="149"/>
                  <a:pt x="697" y="149"/>
                </a:cubicBezTo>
                <a:cubicBezTo>
                  <a:pt x="697" y="249"/>
                  <a:pt x="697" y="249"/>
                  <a:pt x="697" y="249"/>
                </a:cubicBezTo>
                <a:cubicBezTo>
                  <a:pt x="598" y="249"/>
                  <a:pt x="598" y="249"/>
                  <a:pt x="598" y="249"/>
                </a:cubicBezTo>
                <a:lnTo>
                  <a:pt x="598" y="149"/>
                </a:lnTo>
                <a:close/>
                <a:moveTo>
                  <a:pt x="349" y="50"/>
                </a:moveTo>
                <a:cubicBezTo>
                  <a:pt x="448" y="50"/>
                  <a:pt x="448" y="50"/>
                  <a:pt x="448" y="50"/>
                </a:cubicBezTo>
                <a:cubicBezTo>
                  <a:pt x="448" y="99"/>
                  <a:pt x="448" y="99"/>
                  <a:pt x="448" y="99"/>
                </a:cubicBezTo>
                <a:cubicBezTo>
                  <a:pt x="349" y="99"/>
                  <a:pt x="349" y="99"/>
                  <a:pt x="349" y="99"/>
                </a:cubicBezTo>
                <a:lnTo>
                  <a:pt x="349" y="50"/>
                </a:lnTo>
                <a:close/>
                <a:moveTo>
                  <a:pt x="349" y="149"/>
                </a:moveTo>
                <a:cubicBezTo>
                  <a:pt x="448" y="149"/>
                  <a:pt x="448" y="149"/>
                  <a:pt x="448" y="149"/>
                </a:cubicBezTo>
                <a:cubicBezTo>
                  <a:pt x="448" y="249"/>
                  <a:pt x="448" y="249"/>
                  <a:pt x="448" y="249"/>
                </a:cubicBezTo>
                <a:cubicBezTo>
                  <a:pt x="349" y="249"/>
                  <a:pt x="349" y="249"/>
                  <a:pt x="349" y="249"/>
                </a:cubicBezTo>
                <a:lnTo>
                  <a:pt x="349" y="149"/>
                </a:lnTo>
                <a:close/>
                <a:moveTo>
                  <a:pt x="100" y="50"/>
                </a:moveTo>
                <a:cubicBezTo>
                  <a:pt x="199" y="50"/>
                  <a:pt x="199" y="50"/>
                  <a:pt x="199" y="50"/>
                </a:cubicBezTo>
                <a:cubicBezTo>
                  <a:pt x="199" y="99"/>
                  <a:pt x="199" y="99"/>
                  <a:pt x="199" y="99"/>
                </a:cubicBezTo>
                <a:cubicBezTo>
                  <a:pt x="100" y="99"/>
                  <a:pt x="100" y="99"/>
                  <a:pt x="100" y="99"/>
                </a:cubicBezTo>
                <a:lnTo>
                  <a:pt x="100" y="50"/>
                </a:lnTo>
                <a:close/>
                <a:moveTo>
                  <a:pt x="100" y="149"/>
                </a:moveTo>
                <a:cubicBezTo>
                  <a:pt x="199" y="149"/>
                  <a:pt x="199" y="149"/>
                  <a:pt x="199" y="149"/>
                </a:cubicBezTo>
                <a:cubicBezTo>
                  <a:pt x="199" y="249"/>
                  <a:pt x="199" y="249"/>
                  <a:pt x="199" y="249"/>
                </a:cubicBezTo>
                <a:cubicBezTo>
                  <a:pt x="100" y="249"/>
                  <a:pt x="100" y="249"/>
                  <a:pt x="100" y="249"/>
                </a:cubicBezTo>
                <a:lnTo>
                  <a:pt x="100" y="149"/>
                </a:lnTo>
                <a:close/>
                <a:moveTo>
                  <a:pt x="199" y="697"/>
                </a:moveTo>
                <a:cubicBezTo>
                  <a:pt x="199" y="725"/>
                  <a:pt x="177" y="747"/>
                  <a:pt x="149" y="747"/>
                </a:cubicBezTo>
                <a:cubicBezTo>
                  <a:pt x="122" y="747"/>
                  <a:pt x="100" y="725"/>
                  <a:pt x="100" y="697"/>
                </a:cubicBezTo>
                <a:cubicBezTo>
                  <a:pt x="100" y="448"/>
                  <a:pt x="100" y="448"/>
                  <a:pt x="100" y="448"/>
                </a:cubicBezTo>
                <a:cubicBezTo>
                  <a:pt x="199" y="448"/>
                  <a:pt x="199" y="448"/>
                  <a:pt x="199" y="448"/>
                </a:cubicBezTo>
                <a:lnTo>
                  <a:pt x="199" y="697"/>
                </a:lnTo>
                <a:close/>
                <a:moveTo>
                  <a:pt x="448" y="697"/>
                </a:moveTo>
                <a:cubicBezTo>
                  <a:pt x="448" y="725"/>
                  <a:pt x="426" y="747"/>
                  <a:pt x="398" y="747"/>
                </a:cubicBezTo>
                <a:cubicBezTo>
                  <a:pt x="371" y="747"/>
                  <a:pt x="349" y="725"/>
                  <a:pt x="349" y="697"/>
                </a:cubicBezTo>
                <a:cubicBezTo>
                  <a:pt x="349" y="448"/>
                  <a:pt x="349" y="448"/>
                  <a:pt x="349" y="448"/>
                </a:cubicBezTo>
                <a:cubicBezTo>
                  <a:pt x="448" y="448"/>
                  <a:pt x="448" y="448"/>
                  <a:pt x="448" y="448"/>
                </a:cubicBezTo>
                <a:lnTo>
                  <a:pt x="448" y="697"/>
                </a:lnTo>
                <a:close/>
                <a:moveTo>
                  <a:pt x="697" y="697"/>
                </a:moveTo>
                <a:cubicBezTo>
                  <a:pt x="697" y="725"/>
                  <a:pt x="675" y="747"/>
                  <a:pt x="647" y="747"/>
                </a:cubicBezTo>
                <a:cubicBezTo>
                  <a:pt x="620" y="747"/>
                  <a:pt x="598" y="725"/>
                  <a:pt x="598" y="697"/>
                </a:cubicBezTo>
                <a:cubicBezTo>
                  <a:pt x="598" y="448"/>
                  <a:pt x="598" y="448"/>
                  <a:pt x="598" y="448"/>
                </a:cubicBezTo>
                <a:cubicBezTo>
                  <a:pt x="697" y="448"/>
                  <a:pt x="697" y="448"/>
                  <a:pt x="697" y="448"/>
                </a:cubicBezTo>
                <a:lnTo>
                  <a:pt x="697" y="697"/>
                </a:lnTo>
                <a:close/>
                <a:moveTo>
                  <a:pt x="747" y="398"/>
                </a:moveTo>
                <a:cubicBezTo>
                  <a:pt x="50" y="398"/>
                  <a:pt x="50" y="398"/>
                  <a:pt x="50" y="398"/>
                </a:cubicBezTo>
                <a:cubicBezTo>
                  <a:pt x="50" y="299"/>
                  <a:pt x="50" y="299"/>
                  <a:pt x="50" y="299"/>
                </a:cubicBezTo>
                <a:cubicBezTo>
                  <a:pt x="747" y="299"/>
                  <a:pt x="747" y="299"/>
                  <a:pt x="747" y="299"/>
                </a:cubicBezTo>
                <a:lnTo>
                  <a:pt x="747" y="3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Freeform 13"/>
          <p:cNvSpPr>
            <a:spLocks noEditPoints="1"/>
          </p:cNvSpPr>
          <p:nvPr>
            <p:custDataLst>
              <p:tags r:id="rId12"/>
            </p:custDataLst>
          </p:nvPr>
        </p:nvSpPr>
        <p:spPr bwMode="auto">
          <a:xfrm>
            <a:off x="7081165" y="1879760"/>
            <a:ext cx="396506" cy="525599"/>
          </a:xfrm>
          <a:custGeom>
            <a:avLst/>
            <a:gdLst>
              <a:gd name="T0" fmla="*/ 598 w 598"/>
              <a:gd name="T1" fmla="*/ 287 h 797"/>
              <a:gd name="T2" fmla="*/ 299 w 598"/>
              <a:gd name="T3" fmla="*/ 0 h 797"/>
              <a:gd name="T4" fmla="*/ 0 w 598"/>
              <a:gd name="T5" fmla="*/ 287 h 797"/>
              <a:gd name="T6" fmla="*/ 167 w 598"/>
              <a:gd name="T7" fmla="*/ 543 h 797"/>
              <a:gd name="T8" fmla="*/ 163 w 598"/>
              <a:gd name="T9" fmla="*/ 623 h 797"/>
              <a:gd name="T10" fmla="*/ 150 w 598"/>
              <a:gd name="T11" fmla="*/ 660 h 797"/>
              <a:gd name="T12" fmla="*/ 212 w 598"/>
              <a:gd name="T13" fmla="*/ 723 h 797"/>
              <a:gd name="T14" fmla="*/ 225 w 598"/>
              <a:gd name="T15" fmla="*/ 723 h 797"/>
              <a:gd name="T16" fmla="*/ 299 w 598"/>
              <a:gd name="T17" fmla="*/ 797 h 797"/>
              <a:gd name="T18" fmla="*/ 374 w 598"/>
              <a:gd name="T19" fmla="*/ 723 h 797"/>
              <a:gd name="T20" fmla="*/ 386 w 598"/>
              <a:gd name="T21" fmla="*/ 723 h 797"/>
              <a:gd name="T22" fmla="*/ 449 w 598"/>
              <a:gd name="T23" fmla="*/ 660 h 797"/>
              <a:gd name="T24" fmla="*/ 436 w 598"/>
              <a:gd name="T25" fmla="*/ 623 h 797"/>
              <a:gd name="T26" fmla="*/ 432 w 598"/>
              <a:gd name="T27" fmla="*/ 543 h 797"/>
              <a:gd name="T28" fmla="*/ 598 w 598"/>
              <a:gd name="T29" fmla="*/ 287 h 797"/>
              <a:gd name="T30" fmla="*/ 225 w 598"/>
              <a:gd name="T31" fmla="*/ 355 h 797"/>
              <a:gd name="T32" fmla="*/ 249 w 598"/>
              <a:gd name="T33" fmla="*/ 305 h 797"/>
              <a:gd name="T34" fmla="*/ 277 w 598"/>
              <a:gd name="T35" fmla="*/ 360 h 797"/>
              <a:gd name="T36" fmla="*/ 322 w 598"/>
              <a:gd name="T37" fmla="*/ 360 h 797"/>
              <a:gd name="T38" fmla="*/ 349 w 598"/>
              <a:gd name="T39" fmla="*/ 305 h 797"/>
              <a:gd name="T40" fmla="*/ 374 w 598"/>
              <a:gd name="T41" fmla="*/ 355 h 797"/>
              <a:gd name="T42" fmla="*/ 374 w 598"/>
              <a:gd name="T43" fmla="*/ 512 h 797"/>
              <a:gd name="T44" fmla="*/ 225 w 598"/>
              <a:gd name="T45" fmla="*/ 512 h 797"/>
              <a:gd name="T46" fmla="*/ 225 w 598"/>
              <a:gd name="T47" fmla="*/ 355 h 797"/>
              <a:gd name="T48" fmla="*/ 200 w 598"/>
              <a:gd name="T49" fmla="*/ 586 h 797"/>
              <a:gd name="T50" fmla="*/ 212 w 598"/>
              <a:gd name="T51" fmla="*/ 573 h 797"/>
              <a:gd name="T52" fmla="*/ 386 w 598"/>
              <a:gd name="T53" fmla="*/ 573 h 797"/>
              <a:gd name="T54" fmla="*/ 399 w 598"/>
              <a:gd name="T55" fmla="*/ 586 h 797"/>
              <a:gd name="T56" fmla="*/ 386 w 598"/>
              <a:gd name="T57" fmla="*/ 598 h 797"/>
              <a:gd name="T58" fmla="*/ 212 w 598"/>
              <a:gd name="T59" fmla="*/ 598 h 797"/>
              <a:gd name="T60" fmla="*/ 200 w 598"/>
              <a:gd name="T61" fmla="*/ 586 h 797"/>
              <a:gd name="T62" fmla="*/ 299 w 598"/>
              <a:gd name="T63" fmla="*/ 747 h 797"/>
              <a:gd name="T64" fmla="*/ 274 w 598"/>
              <a:gd name="T65" fmla="*/ 723 h 797"/>
              <a:gd name="T66" fmla="*/ 324 w 598"/>
              <a:gd name="T67" fmla="*/ 723 h 797"/>
              <a:gd name="T68" fmla="*/ 299 w 598"/>
              <a:gd name="T69" fmla="*/ 747 h 797"/>
              <a:gd name="T70" fmla="*/ 386 w 598"/>
              <a:gd name="T71" fmla="*/ 673 h 797"/>
              <a:gd name="T72" fmla="*/ 212 w 598"/>
              <a:gd name="T73" fmla="*/ 673 h 797"/>
              <a:gd name="T74" fmla="*/ 200 w 598"/>
              <a:gd name="T75" fmla="*/ 660 h 797"/>
              <a:gd name="T76" fmla="*/ 212 w 598"/>
              <a:gd name="T77" fmla="*/ 648 h 797"/>
              <a:gd name="T78" fmla="*/ 386 w 598"/>
              <a:gd name="T79" fmla="*/ 648 h 797"/>
              <a:gd name="T80" fmla="*/ 399 w 598"/>
              <a:gd name="T81" fmla="*/ 660 h 797"/>
              <a:gd name="T82" fmla="*/ 386 w 598"/>
              <a:gd name="T83" fmla="*/ 673 h 797"/>
              <a:gd name="T84" fmla="*/ 424 w 598"/>
              <a:gd name="T85" fmla="*/ 491 h 797"/>
              <a:gd name="T86" fmla="*/ 424 w 598"/>
              <a:gd name="T87" fmla="*/ 355 h 797"/>
              <a:gd name="T88" fmla="*/ 471 w 598"/>
              <a:gd name="T89" fmla="*/ 261 h 797"/>
              <a:gd name="T90" fmla="*/ 460 w 598"/>
              <a:gd name="T91" fmla="*/ 227 h 797"/>
              <a:gd name="T92" fmla="*/ 426 w 598"/>
              <a:gd name="T93" fmla="*/ 238 h 797"/>
              <a:gd name="T94" fmla="*/ 399 w 598"/>
              <a:gd name="T95" fmla="*/ 293 h 797"/>
              <a:gd name="T96" fmla="*/ 371 w 598"/>
              <a:gd name="T97" fmla="*/ 238 h 797"/>
              <a:gd name="T98" fmla="*/ 327 w 598"/>
              <a:gd name="T99" fmla="*/ 238 h 797"/>
              <a:gd name="T100" fmla="*/ 299 w 598"/>
              <a:gd name="T101" fmla="*/ 293 h 797"/>
              <a:gd name="T102" fmla="*/ 272 w 598"/>
              <a:gd name="T103" fmla="*/ 238 h 797"/>
              <a:gd name="T104" fmla="*/ 227 w 598"/>
              <a:gd name="T105" fmla="*/ 238 h 797"/>
              <a:gd name="T106" fmla="*/ 200 w 598"/>
              <a:gd name="T107" fmla="*/ 293 h 797"/>
              <a:gd name="T108" fmla="*/ 172 w 598"/>
              <a:gd name="T109" fmla="*/ 238 h 797"/>
              <a:gd name="T110" fmla="*/ 139 w 598"/>
              <a:gd name="T111" fmla="*/ 227 h 797"/>
              <a:gd name="T112" fmla="*/ 128 w 598"/>
              <a:gd name="T113" fmla="*/ 261 h 797"/>
              <a:gd name="T114" fmla="*/ 175 w 598"/>
              <a:gd name="T115" fmla="*/ 355 h 797"/>
              <a:gd name="T116" fmla="*/ 175 w 598"/>
              <a:gd name="T117" fmla="*/ 491 h 797"/>
              <a:gd name="T118" fmla="*/ 50 w 598"/>
              <a:gd name="T119" fmla="*/ 287 h 797"/>
              <a:gd name="T120" fmla="*/ 299 w 598"/>
              <a:gd name="T121" fmla="*/ 50 h 797"/>
              <a:gd name="T122" fmla="*/ 548 w 598"/>
              <a:gd name="T123" fmla="*/ 287 h 797"/>
              <a:gd name="T124" fmla="*/ 424 w 598"/>
              <a:gd name="T125" fmla="*/ 491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98" h="797">
                <a:moveTo>
                  <a:pt x="598" y="287"/>
                </a:moveTo>
                <a:cubicBezTo>
                  <a:pt x="598" y="129"/>
                  <a:pt x="464" y="0"/>
                  <a:pt x="299" y="0"/>
                </a:cubicBezTo>
                <a:cubicBezTo>
                  <a:pt x="134" y="0"/>
                  <a:pt x="0" y="129"/>
                  <a:pt x="0" y="287"/>
                </a:cubicBezTo>
                <a:cubicBezTo>
                  <a:pt x="0" y="399"/>
                  <a:pt x="68" y="496"/>
                  <a:pt x="167" y="543"/>
                </a:cubicBezTo>
                <a:cubicBezTo>
                  <a:pt x="146" y="565"/>
                  <a:pt x="144" y="599"/>
                  <a:pt x="163" y="623"/>
                </a:cubicBezTo>
                <a:cubicBezTo>
                  <a:pt x="154" y="634"/>
                  <a:pt x="150" y="647"/>
                  <a:pt x="150" y="660"/>
                </a:cubicBezTo>
                <a:cubicBezTo>
                  <a:pt x="150" y="695"/>
                  <a:pt x="178" y="723"/>
                  <a:pt x="212" y="723"/>
                </a:cubicBezTo>
                <a:cubicBezTo>
                  <a:pt x="225" y="723"/>
                  <a:pt x="225" y="723"/>
                  <a:pt x="225" y="723"/>
                </a:cubicBezTo>
                <a:cubicBezTo>
                  <a:pt x="225" y="764"/>
                  <a:pt x="258" y="797"/>
                  <a:pt x="299" y="797"/>
                </a:cubicBezTo>
                <a:cubicBezTo>
                  <a:pt x="340" y="797"/>
                  <a:pt x="374" y="764"/>
                  <a:pt x="374" y="723"/>
                </a:cubicBezTo>
                <a:cubicBezTo>
                  <a:pt x="386" y="723"/>
                  <a:pt x="386" y="723"/>
                  <a:pt x="386" y="723"/>
                </a:cubicBezTo>
                <a:cubicBezTo>
                  <a:pt x="421" y="723"/>
                  <a:pt x="449" y="695"/>
                  <a:pt x="449" y="660"/>
                </a:cubicBezTo>
                <a:cubicBezTo>
                  <a:pt x="449" y="647"/>
                  <a:pt x="444" y="634"/>
                  <a:pt x="436" y="623"/>
                </a:cubicBezTo>
                <a:cubicBezTo>
                  <a:pt x="454" y="599"/>
                  <a:pt x="453" y="565"/>
                  <a:pt x="432" y="543"/>
                </a:cubicBezTo>
                <a:cubicBezTo>
                  <a:pt x="530" y="496"/>
                  <a:pt x="598" y="399"/>
                  <a:pt x="598" y="287"/>
                </a:cubicBezTo>
                <a:close/>
                <a:moveTo>
                  <a:pt x="225" y="355"/>
                </a:moveTo>
                <a:cubicBezTo>
                  <a:pt x="249" y="305"/>
                  <a:pt x="249" y="305"/>
                  <a:pt x="249" y="305"/>
                </a:cubicBezTo>
                <a:cubicBezTo>
                  <a:pt x="277" y="360"/>
                  <a:pt x="277" y="360"/>
                  <a:pt x="277" y="360"/>
                </a:cubicBezTo>
                <a:cubicBezTo>
                  <a:pt x="285" y="377"/>
                  <a:pt x="313" y="377"/>
                  <a:pt x="322" y="360"/>
                </a:cubicBezTo>
                <a:cubicBezTo>
                  <a:pt x="349" y="305"/>
                  <a:pt x="349" y="305"/>
                  <a:pt x="349" y="305"/>
                </a:cubicBezTo>
                <a:cubicBezTo>
                  <a:pt x="374" y="355"/>
                  <a:pt x="374" y="355"/>
                  <a:pt x="374" y="355"/>
                </a:cubicBezTo>
                <a:cubicBezTo>
                  <a:pt x="374" y="512"/>
                  <a:pt x="374" y="512"/>
                  <a:pt x="374" y="512"/>
                </a:cubicBezTo>
                <a:cubicBezTo>
                  <a:pt x="325" y="527"/>
                  <a:pt x="273" y="527"/>
                  <a:pt x="225" y="512"/>
                </a:cubicBezTo>
                <a:lnTo>
                  <a:pt x="225" y="355"/>
                </a:lnTo>
                <a:close/>
                <a:moveTo>
                  <a:pt x="200" y="586"/>
                </a:moveTo>
                <a:cubicBezTo>
                  <a:pt x="200" y="579"/>
                  <a:pt x="205" y="573"/>
                  <a:pt x="212" y="573"/>
                </a:cubicBezTo>
                <a:cubicBezTo>
                  <a:pt x="386" y="573"/>
                  <a:pt x="386" y="573"/>
                  <a:pt x="386" y="573"/>
                </a:cubicBezTo>
                <a:cubicBezTo>
                  <a:pt x="393" y="573"/>
                  <a:pt x="399" y="579"/>
                  <a:pt x="399" y="586"/>
                </a:cubicBezTo>
                <a:cubicBezTo>
                  <a:pt x="399" y="593"/>
                  <a:pt x="393" y="598"/>
                  <a:pt x="386" y="598"/>
                </a:cubicBezTo>
                <a:cubicBezTo>
                  <a:pt x="212" y="598"/>
                  <a:pt x="212" y="598"/>
                  <a:pt x="212" y="598"/>
                </a:cubicBezTo>
                <a:cubicBezTo>
                  <a:pt x="205" y="598"/>
                  <a:pt x="200" y="592"/>
                  <a:pt x="200" y="586"/>
                </a:cubicBezTo>
                <a:close/>
                <a:moveTo>
                  <a:pt x="299" y="747"/>
                </a:moveTo>
                <a:cubicBezTo>
                  <a:pt x="285" y="747"/>
                  <a:pt x="274" y="736"/>
                  <a:pt x="274" y="723"/>
                </a:cubicBezTo>
                <a:cubicBezTo>
                  <a:pt x="324" y="723"/>
                  <a:pt x="324" y="723"/>
                  <a:pt x="324" y="723"/>
                </a:cubicBezTo>
                <a:cubicBezTo>
                  <a:pt x="324" y="736"/>
                  <a:pt x="313" y="747"/>
                  <a:pt x="299" y="747"/>
                </a:cubicBezTo>
                <a:close/>
                <a:moveTo>
                  <a:pt x="386" y="673"/>
                </a:moveTo>
                <a:cubicBezTo>
                  <a:pt x="212" y="673"/>
                  <a:pt x="212" y="673"/>
                  <a:pt x="212" y="673"/>
                </a:cubicBezTo>
                <a:cubicBezTo>
                  <a:pt x="205" y="673"/>
                  <a:pt x="200" y="667"/>
                  <a:pt x="200" y="660"/>
                </a:cubicBezTo>
                <a:cubicBezTo>
                  <a:pt x="200" y="653"/>
                  <a:pt x="205" y="648"/>
                  <a:pt x="212" y="648"/>
                </a:cubicBezTo>
                <a:cubicBezTo>
                  <a:pt x="386" y="648"/>
                  <a:pt x="386" y="648"/>
                  <a:pt x="386" y="648"/>
                </a:cubicBezTo>
                <a:cubicBezTo>
                  <a:pt x="393" y="648"/>
                  <a:pt x="399" y="654"/>
                  <a:pt x="399" y="660"/>
                </a:cubicBezTo>
                <a:cubicBezTo>
                  <a:pt x="399" y="667"/>
                  <a:pt x="393" y="673"/>
                  <a:pt x="386" y="673"/>
                </a:cubicBezTo>
                <a:close/>
                <a:moveTo>
                  <a:pt x="424" y="491"/>
                </a:moveTo>
                <a:cubicBezTo>
                  <a:pt x="424" y="355"/>
                  <a:pt x="424" y="355"/>
                  <a:pt x="424" y="355"/>
                </a:cubicBezTo>
                <a:cubicBezTo>
                  <a:pt x="471" y="261"/>
                  <a:pt x="471" y="261"/>
                  <a:pt x="471" y="261"/>
                </a:cubicBezTo>
                <a:cubicBezTo>
                  <a:pt x="477" y="248"/>
                  <a:pt x="472" y="233"/>
                  <a:pt x="460" y="227"/>
                </a:cubicBezTo>
                <a:cubicBezTo>
                  <a:pt x="447" y="221"/>
                  <a:pt x="433" y="226"/>
                  <a:pt x="426" y="238"/>
                </a:cubicBezTo>
                <a:cubicBezTo>
                  <a:pt x="399" y="293"/>
                  <a:pt x="399" y="293"/>
                  <a:pt x="399" y="293"/>
                </a:cubicBezTo>
                <a:cubicBezTo>
                  <a:pt x="371" y="238"/>
                  <a:pt x="371" y="238"/>
                  <a:pt x="371" y="238"/>
                </a:cubicBezTo>
                <a:cubicBezTo>
                  <a:pt x="363" y="221"/>
                  <a:pt x="335" y="221"/>
                  <a:pt x="327" y="238"/>
                </a:cubicBezTo>
                <a:cubicBezTo>
                  <a:pt x="299" y="293"/>
                  <a:pt x="299" y="293"/>
                  <a:pt x="299" y="293"/>
                </a:cubicBezTo>
                <a:cubicBezTo>
                  <a:pt x="272" y="238"/>
                  <a:pt x="272" y="238"/>
                  <a:pt x="272" y="238"/>
                </a:cubicBezTo>
                <a:cubicBezTo>
                  <a:pt x="263" y="221"/>
                  <a:pt x="236" y="221"/>
                  <a:pt x="227" y="238"/>
                </a:cubicBezTo>
                <a:cubicBezTo>
                  <a:pt x="200" y="293"/>
                  <a:pt x="200" y="293"/>
                  <a:pt x="200" y="293"/>
                </a:cubicBezTo>
                <a:cubicBezTo>
                  <a:pt x="172" y="238"/>
                  <a:pt x="172" y="238"/>
                  <a:pt x="172" y="238"/>
                </a:cubicBezTo>
                <a:cubicBezTo>
                  <a:pt x="166" y="226"/>
                  <a:pt x="151" y="221"/>
                  <a:pt x="139" y="227"/>
                </a:cubicBezTo>
                <a:cubicBezTo>
                  <a:pt x="126" y="234"/>
                  <a:pt x="122" y="248"/>
                  <a:pt x="128" y="261"/>
                </a:cubicBezTo>
                <a:cubicBezTo>
                  <a:pt x="175" y="355"/>
                  <a:pt x="175" y="355"/>
                  <a:pt x="175" y="355"/>
                </a:cubicBezTo>
                <a:cubicBezTo>
                  <a:pt x="175" y="491"/>
                  <a:pt x="175" y="491"/>
                  <a:pt x="175" y="491"/>
                </a:cubicBezTo>
                <a:cubicBezTo>
                  <a:pt x="100" y="450"/>
                  <a:pt x="50" y="374"/>
                  <a:pt x="50" y="287"/>
                </a:cubicBezTo>
                <a:cubicBezTo>
                  <a:pt x="50" y="156"/>
                  <a:pt x="162" y="50"/>
                  <a:pt x="299" y="50"/>
                </a:cubicBezTo>
                <a:cubicBezTo>
                  <a:pt x="437" y="50"/>
                  <a:pt x="548" y="156"/>
                  <a:pt x="548" y="287"/>
                </a:cubicBezTo>
                <a:cubicBezTo>
                  <a:pt x="548" y="374"/>
                  <a:pt x="498" y="450"/>
                  <a:pt x="424" y="4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反白稿校标组合-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395" y="171450"/>
            <a:ext cx="1639570" cy="41275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B52961D-5D2E-2EA1-7EC9-BD90C7ED0994}"/>
              </a:ext>
            </a:extLst>
          </p:cNvPr>
          <p:cNvSpPr txBox="1"/>
          <p:nvPr/>
        </p:nvSpPr>
        <p:spPr>
          <a:xfrm>
            <a:off x="2692853" y="677274"/>
            <a:ext cx="3535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精语言、通传播、融国际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-1"/>
            <a:ext cx="9144001" cy="5588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汉仪旗黑-50S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6531491" y="101755"/>
            <a:ext cx="22148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000" kern="1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  <a:sym typeface="汉仪旗黑-50S"/>
              </a:rPr>
              <a:t>学院综合情况介绍</a:t>
            </a:r>
          </a:p>
          <a:p>
            <a:endParaRPr lang="zh-CN" altLang="en-US" sz="2000" kern="100" dirty="0">
              <a:solidFill>
                <a:schemeClr val="bg1"/>
              </a:solidFill>
              <a:latin typeface="思源宋体 CN Heavy" pitchFamily="18" charset="-122"/>
              <a:ea typeface="思源宋体 CN Heavy" pitchFamily="18" charset="-122"/>
              <a:sym typeface="汉仪旗黑-50S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>
            <a:off x="327021" y="1443258"/>
            <a:ext cx="428137" cy="4281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: 圆角 19"/>
          <p:cNvSpPr/>
          <p:nvPr>
            <p:custDataLst>
              <p:tags r:id="rId2"/>
            </p:custDataLst>
          </p:nvPr>
        </p:nvSpPr>
        <p:spPr>
          <a:xfrm>
            <a:off x="228600" y="1306286"/>
            <a:ext cx="4684901" cy="70207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椭圆 21"/>
          <p:cNvSpPr/>
          <p:nvPr>
            <p:custDataLst>
              <p:tags r:id="rId3"/>
            </p:custDataLst>
          </p:nvPr>
        </p:nvSpPr>
        <p:spPr>
          <a:xfrm>
            <a:off x="327021" y="2375608"/>
            <a:ext cx="428137" cy="4281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: 圆角 22"/>
          <p:cNvSpPr/>
          <p:nvPr>
            <p:custDataLst>
              <p:tags r:id="rId4"/>
            </p:custDataLst>
          </p:nvPr>
        </p:nvSpPr>
        <p:spPr>
          <a:xfrm>
            <a:off x="228600" y="2238636"/>
            <a:ext cx="4684901" cy="70207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椭圆 24"/>
          <p:cNvSpPr/>
          <p:nvPr>
            <p:custDataLst>
              <p:tags r:id="rId5"/>
            </p:custDataLst>
          </p:nvPr>
        </p:nvSpPr>
        <p:spPr>
          <a:xfrm>
            <a:off x="327021" y="3299792"/>
            <a:ext cx="428137" cy="4281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: 圆角 25"/>
          <p:cNvSpPr/>
          <p:nvPr>
            <p:custDataLst>
              <p:tags r:id="rId6"/>
            </p:custDataLst>
          </p:nvPr>
        </p:nvSpPr>
        <p:spPr>
          <a:xfrm>
            <a:off x="228600" y="3162821"/>
            <a:ext cx="4684901" cy="70207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>
            <p:custDataLst>
              <p:tags r:id="rId7"/>
            </p:custDataLst>
          </p:nvPr>
        </p:nvSpPr>
        <p:spPr>
          <a:xfrm>
            <a:off x="786426" y="3080068"/>
            <a:ext cx="4142104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0">
              <a:lnSpc>
                <a:spcPct val="180000"/>
              </a:lnSpc>
              <a:buFont typeface="Wingdings" panose="05000000000000000000" charset="0"/>
              <a:buNone/>
            </a:pP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北京交通大学教学名师</a:t>
            </a: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&amp;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课程思政名师：</a:t>
            </a: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人；</a:t>
            </a:r>
          </a:p>
          <a:p>
            <a:pPr lvl="0" indent="0">
              <a:lnSpc>
                <a:spcPct val="180000"/>
              </a:lnSpc>
              <a:buFont typeface="Wingdings" panose="05000000000000000000" charset="0"/>
              <a:buNone/>
            </a:pP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海外留学</a:t>
            </a: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访学背景教师：</a:t>
            </a:r>
            <a:r>
              <a:rPr lang="en-US" altLang="zh-CN" sz="12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60%</a:t>
            </a: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以上；</a:t>
            </a:r>
          </a:p>
        </p:txBody>
      </p:sp>
      <p:sp>
        <p:nvSpPr>
          <p:cNvPr id="31" name="椭圆 30"/>
          <p:cNvSpPr/>
          <p:nvPr>
            <p:custDataLst>
              <p:tags r:id="rId8"/>
            </p:custDataLst>
          </p:nvPr>
        </p:nvSpPr>
        <p:spPr>
          <a:xfrm>
            <a:off x="327021" y="4189772"/>
            <a:ext cx="428137" cy="4281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: 圆角 31"/>
          <p:cNvSpPr/>
          <p:nvPr>
            <p:custDataLst>
              <p:tags r:id="rId9"/>
            </p:custDataLst>
          </p:nvPr>
        </p:nvSpPr>
        <p:spPr>
          <a:xfrm>
            <a:off x="228600" y="4052801"/>
            <a:ext cx="4684901" cy="70207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>
            <p:custDataLst>
              <p:tags r:id="rId10"/>
            </p:custDataLst>
          </p:nvPr>
        </p:nvSpPr>
        <p:spPr>
          <a:xfrm>
            <a:off x="745151" y="4016403"/>
            <a:ext cx="420645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0S" panose="00020600040101010101" charset="-122"/>
                <a:sym typeface="汉仪旗黑-50S"/>
              </a:rPr>
              <a:t>教师学缘结构</a:t>
            </a:r>
            <a:r>
              <a:rPr lang="zh-CN" alt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0S" panose="00020600040101010101" charset="-122"/>
                <a:sym typeface="汉仪旗黑-50S"/>
              </a:rPr>
              <a:t>：北京外国语大学、北京大学、中国传媒大学、中国人民大学、清华大学、海外名校等；</a:t>
            </a:r>
          </a:p>
          <a:p>
            <a:pPr>
              <a:lnSpc>
                <a:spcPct val="150000"/>
              </a:lnSpc>
            </a:pPr>
            <a:endParaRPr lang="zh-CN" altLang="en-US" sz="12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旗黑-50S" panose="00020600040101010101" charset="-122"/>
              <a:sym typeface="汉仪旗黑-50S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591175" y="741045"/>
            <a:ext cx="3191510" cy="42259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Freeform 5"/>
          <p:cNvSpPr>
            <a:spLocks noEditPoints="1"/>
          </p:cNvSpPr>
          <p:nvPr>
            <p:custDataLst>
              <p:tags r:id="rId11"/>
            </p:custDataLst>
          </p:nvPr>
        </p:nvSpPr>
        <p:spPr bwMode="auto">
          <a:xfrm>
            <a:off x="452552" y="1544885"/>
            <a:ext cx="177074" cy="224882"/>
          </a:xfrm>
          <a:custGeom>
            <a:avLst/>
            <a:gdLst>
              <a:gd name="T0" fmla="*/ 613 w 623"/>
              <a:gd name="T1" fmla="*/ 84 h 798"/>
              <a:gd name="T2" fmla="*/ 504 w 623"/>
              <a:gd name="T3" fmla="*/ 10 h 798"/>
              <a:gd name="T4" fmla="*/ 423 w 623"/>
              <a:gd name="T5" fmla="*/ 91 h 798"/>
              <a:gd name="T6" fmla="*/ 224 w 623"/>
              <a:gd name="T7" fmla="*/ 291 h 798"/>
              <a:gd name="T8" fmla="*/ 181 w 623"/>
              <a:gd name="T9" fmla="*/ 283 h 798"/>
              <a:gd name="T10" fmla="*/ 181 w 623"/>
              <a:gd name="T11" fmla="*/ 318 h 798"/>
              <a:gd name="T12" fmla="*/ 132 w 623"/>
              <a:gd name="T13" fmla="*/ 383 h 798"/>
              <a:gd name="T14" fmla="*/ 206 w 623"/>
              <a:gd name="T15" fmla="*/ 492 h 798"/>
              <a:gd name="T16" fmla="*/ 241 w 623"/>
              <a:gd name="T17" fmla="*/ 492 h 798"/>
              <a:gd name="T18" fmla="*/ 305 w 623"/>
              <a:gd name="T19" fmla="*/ 443 h 798"/>
              <a:gd name="T20" fmla="*/ 341 w 623"/>
              <a:gd name="T21" fmla="*/ 408 h 798"/>
              <a:gd name="T22" fmla="*/ 446 w 623"/>
              <a:gd name="T23" fmla="*/ 287 h 798"/>
              <a:gd name="T24" fmla="*/ 496 w 623"/>
              <a:gd name="T25" fmla="*/ 268 h 798"/>
              <a:gd name="T26" fmla="*/ 463 w 623"/>
              <a:gd name="T27" fmla="*/ 550 h 798"/>
              <a:gd name="T28" fmla="*/ 75 w 623"/>
              <a:gd name="T29" fmla="*/ 525 h 798"/>
              <a:gd name="T30" fmla="*/ 75 w 623"/>
              <a:gd name="T31" fmla="*/ 574 h 798"/>
              <a:gd name="T32" fmla="*/ 312 w 623"/>
              <a:gd name="T33" fmla="*/ 574 h 798"/>
              <a:gd name="T34" fmla="*/ 298 w 623"/>
              <a:gd name="T35" fmla="*/ 649 h 798"/>
              <a:gd name="T36" fmla="*/ 0 w 623"/>
              <a:gd name="T37" fmla="*/ 674 h 798"/>
              <a:gd name="T38" fmla="*/ 0 w 623"/>
              <a:gd name="T39" fmla="*/ 773 h 798"/>
              <a:gd name="T40" fmla="*/ 25 w 623"/>
              <a:gd name="T41" fmla="*/ 798 h 798"/>
              <a:gd name="T42" fmla="*/ 596 w 623"/>
              <a:gd name="T43" fmla="*/ 773 h 798"/>
              <a:gd name="T44" fmla="*/ 596 w 623"/>
              <a:gd name="T45" fmla="*/ 674 h 798"/>
              <a:gd name="T46" fmla="*/ 571 w 623"/>
              <a:gd name="T47" fmla="*/ 649 h 798"/>
              <a:gd name="T48" fmla="*/ 497 w 623"/>
              <a:gd name="T49" fmla="*/ 624 h 798"/>
              <a:gd name="T50" fmla="*/ 596 w 623"/>
              <a:gd name="T51" fmla="*/ 395 h 798"/>
              <a:gd name="T52" fmla="*/ 525 w 623"/>
              <a:gd name="T53" fmla="*/ 229 h 798"/>
              <a:gd name="T54" fmla="*/ 613 w 623"/>
              <a:gd name="T55" fmla="*/ 120 h 798"/>
              <a:gd name="T56" fmla="*/ 546 w 623"/>
              <a:gd name="T57" fmla="*/ 748 h 798"/>
              <a:gd name="T58" fmla="*/ 50 w 623"/>
              <a:gd name="T59" fmla="*/ 698 h 798"/>
              <a:gd name="T60" fmla="*/ 348 w 623"/>
              <a:gd name="T61" fmla="*/ 649 h 798"/>
              <a:gd name="T62" fmla="*/ 397 w 623"/>
              <a:gd name="T63" fmla="*/ 574 h 798"/>
              <a:gd name="T64" fmla="*/ 447 w 623"/>
              <a:gd name="T65" fmla="*/ 649 h 798"/>
              <a:gd name="T66" fmla="*/ 522 w 623"/>
              <a:gd name="T67" fmla="*/ 63 h 798"/>
              <a:gd name="T68" fmla="*/ 522 w 623"/>
              <a:gd name="T69" fmla="*/ 141 h 798"/>
              <a:gd name="T70" fmla="*/ 516 w 623"/>
              <a:gd name="T71" fmla="*/ 132 h 798"/>
              <a:gd name="T72" fmla="*/ 488 w 623"/>
              <a:gd name="T73" fmla="*/ 105 h 798"/>
              <a:gd name="T74" fmla="*/ 522 w 623"/>
              <a:gd name="T75" fmla="*/ 63 h 798"/>
              <a:gd name="T76" fmla="*/ 184 w 623"/>
              <a:gd name="T77" fmla="*/ 400 h 798"/>
              <a:gd name="T78" fmla="*/ 263 w 623"/>
              <a:gd name="T79" fmla="*/ 400 h 798"/>
              <a:gd name="T80" fmla="*/ 298 w 623"/>
              <a:gd name="T81" fmla="*/ 365 h 798"/>
              <a:gd name="T82" fmla="*/ 348 w 623"/>
              <a:gd name="T83" fmla="*/ 237 h 798"/>
              <a:gd name="T84" fmla="*/ 354 w 623"/>
              <a:gd name="T85" fmla="*/ 246 h 798"/>
              <a:gd name="T86" fmla="*/ 382 w 623"/>
              <a:gd name="T87" fmla="*/ 273 h 798"/>
              <a:gd name="T88" fmla="*/ 298 w 623"/>
              <a:gd name="T89" fmla="*/ 365 h 798"/>
              <a:gd name="T90" fmla="*/ 385 w 623"/>
              <a:gd name="T91" fmla="*/ 189 h 798"/>
              <a:gd name="T92" fmla="*/ 484 w 623"/>
              <a:gd name="T93" fmla="*/ 189 h 798"/>
              <a:gd name="T94" fmla="*/ 435 w 623"/>
              <a:gd name="T95" fmla="*/ 239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23" h="798">
                <a:moveTo>
                  <a:pt x="613" y="120"/>
                </a:moveTo>
                <a:cubicBezTo>
                  <a:pt x="623" y="110"/>
                  <a:pt x="623" y="94"/>
                  <a:pt x="613" y="84"/>
                </a:cubicBezTo>
                <a:cubicBezTo>
                  <a:pt x="539" y="10"/>
                  <a:pt x="539" y="10"/>
                  <a:pt x="539" y="10"/>
                </a:cubicBezTo>
                <a:cubicBezTo>
                  <a:pt x="529" y="0"/>
                  <a:pt x="514" y="0"/>
                  <a:pt x="504" y="10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423" y="91"/>
                  <a:pt x="423" y="91"/>
                  <a:pt x="423" y="91"/>
                </a:cubicBezTo>
                <a:cubicBezTo>
                  <a:pt x="378" y="96"/>
                  <a:pt x="342" y="132"/>
                  <a:pt x="337" y="178"/>
                </a:cubicBezTo>
                <a:cubicBezTo>
                  <a:pt x="224" y="291"/>
                  <a:pt x="224" y="291"/>
                  <a:pt x="224" y="291"/>
                </a:cubicBezTo>
                <a:cubicBezTo>
                  <a:pt x="216" y="283"/>
                  <a:pt x="216" y="283"/>
                  <a:pt x="216" y="283"/>
                </a:cubicBezTo>
                <a:cubicBezTo>
                  <a:pt x="207" y="274"/>
                  <a:pt x="191" y="274"/>
                  <a:pt x="181" y="283"/>
                </a:cubicBezTo>
                <a:cubicBezTo>
                  <a:pt x="172" y="293"/>
                  <a:pt x="172" y="309"/>
                  <a:pt x="181" y="318"/>
                </a:cubicBezTo>
                <a:cubicBezTo>
                  <a:pt x="181" y="318"/>
                  <a:pt x="181" y="318"/>
                  <a:pt x="181" y="318"/>
                </a:cubicBezTo>
                <a:cubicBezTo>
                  <a:pt x="189" y="326"/>
                  <a:pt x="189" y="326"/>
                  <a:pt x="189" y="326"/>
                </a:cubicBezTo>
                <a:cubicBezTo>
                  <a:pt x="132" y="383"/>
                  <a:pt x="132" y="383"/>
                  <a:pt x="132" y="383"/>
                </a:cubicBezTo>
                <a:cubicBezTo>
                  <a:pt x="122" y="392"/>
                  <a:pt x="122" y="408"/>
                  <a:pt x="132" y="418"/>
                </a:cubicBezTo>
                <a:cubicBezTo>
                  <a:pt x="206" y="492"/>
                  <a:pt x="206" y="492"/>
                  <a:pt x="206" y="492"/>
                </a:cubicBezTo>
                <a:cubicBezTo>
                  <a:pt x="216" y="502"/>
                  <a:pt x="232" y="502"/>
                  <a:pt x="241" y="492"/>
                </a:cubicBezTo>
                <a:cubicBezTo>
                  <a:pt x="241" y="492"/>
                  <a:pt x="241" y="492"/>
                  <a:pt x="241" y="492"/>
                </a:cubicBezTo>
                <a:cubicBezTo>
                  <a:pt x="298" y="435"/>
                  <a:pt x="298" y="435"/>
                  <a:pt x="298" y="435"/>
                </a:cubicBezTo>
                <a:cubicBezTo>
                  <a:pt x="305" y="443"/>
                  <a:pt x="305" y="443"/>
                  <a:pt x="305" y="443"/>
                </a:cubicBezTo>
                <a:cubicBezTo>
                  <a:pt x="315" y="452"/>
                  <a:pt x="331" y="452"/>
                  <a:pt x="341" y="443"/>
                </a:cubicBezTo>
                <a:cubicBezTo>
                  <a:pt x="350" y="433"/>
                  <a:pt x="350" y="417"/>
                  <a:pt x="341" y="408"/>
                </a:cubicBezTo>
                <a:cubicBezTo>
                  <a:pt x="333" y="400"/>
                  <a:pt x="333" y="400"/>
                  <a:pt x="333" y="400"/>
                </a:cubicBezTo>
                <a:cubicBezTo>
                  <a:pt x="446" y="287"/>
                  <a:pt x="446" y="287"/>
                  <a:pt x="446" y="287"/>
                </a:cubicBezTo>
                <a:cubicBezTo>
                  <a:pt x="464" y="285"/>
                  <a:pt x="481" y="278"/>
                  <a:pt x="495" y="267"/>
                </a:cubicBezTo>
                <a:cubicBezTo>
                  <a:pt x="496" y="267"/>
                  <a:pt x="496" y="268"/>
                  <a:pt x="496" y="268"/>
                </a:cubicBezTo>
                <a:cubicBezTo>
                  <a:pt x="528" y="302"/>
                  <a:pt x="546" y="348"/>
                  <a:pt x="546" y="395"/>
                </a:cubicBezTo>
                <a:cubicBezTo>
                  <a:pt x="546" y="457"/>
                  <a:pt x="515" y="514"/>
                  <a:pt x="463" y="550"/>
                </a:cubicBezTo>
                <a:cubicBezTo>
                  <a:pt x="445" y="534"/>
                  <a:pt x="422" y="525"/>
                  <a:pt x="397" y="525"/>
                </a:cubicBezTo>
                <a:cubicBezTo>
                  <a:pt x="75" y="525"/>
                  <a:pt x="75" y="525"/>
                  <a:pt x="75" y="525"/>
                </a:cubicBezTo>
                <a:cubicBezTo>
                  <a:pt x="61" y="525"/>
                  <a:pt x="50" y="536"/>
                  <a:pt x="50" y="549"/>
                </a:cubicBezTo>
                <a:cubicBezTo>
                  <a:pt x="50" y="563"/>
                  <a:pt x="61" y="574"/>
                  <a:pt x="75" y="574"/>
                </a:cubicBezTo>
                <a:cubicBezTo>
                  <a:pt x="75" y="574"/>
                  <a:pt x="75" y="574"/>
                  <a:pt x="75" y="574"/>
                </a:cubicBezTo>
                <a:cubicBezTo>
                  <a:pt x="312" y="574"/>
                  <a:pt x="312" y="574"/>
                  <a:pt x="312" y="574"/>
                </a:cubicBezTo>
                <a:cubicBezTo>
                  <a:pt x="303" y="589"/>
                  <a:pt x="298" y="606"/>
                  <a:pt x="298" y="624"/>
                </a:cubicBezTo>
                <a:cubicBezTo>
                  <a:pt x="298" y="649"/>
                  <a:pt x="298" y="649"/>
                  <a:pt x="298" y="649"/>
                </a:cubicBezTo>
                <a:cubicBezTo>
                  <a:pt x="25" y="649"/>
                  <a:pt x="25" y="649"/>
                  <a:pt x="25" y="649"/>
                </a:cubicBezTo>
                <a:cubicBezTo>
                  <a:pt x="12" y="649"/>
                  <a:pt x="0" y="660"/>
                  <a:pt x="0" y="674"/>
                </a:cubicBezTo>
                <a:cubicBezTo>
                  <a:pt x="0" y="674"/>
                  <a:pt x="0" y="674"/>
                  <a:pt x="0" y="674"/>
                </a:cubicBezTo>
                <a:cubicBezTo>
                  <a:pt x="0" y="773"/>
                  <a:pt x="0" y="773"/>
                  <a:pt x="0" y="773"/>
                </a:cubicBezTo>
                <a:cubicBezTo>
                  <a:pt x="0" y="787"/>
                  <a:pt x="12" y="798"/>
                  <a:pt x="25" y="798"/>
                </a:cubicBezTo>
                <a:cubicBezTo>
                  <a:pt x="25" y="798"/>
                  <a:pt x="25" y="798"/>
                  <a:pt x="25" y="798"/>
                </a:cubicBezTo>
                <a:cubicBezTo>
                  <a:pt x="571" y="798"/>
                  <a:pt x="571" y="798"/>
                  <a:pt x="571" y="798"/>
                </a:cubicBezTo>
                <a:cubicBezTo>
                  <a:pt x="585" y="798"/>
                  <a:pt x="596" y="787"/>
                  <a:pt x="596" y="773"/>
                </a:cubicBezTo>
                <a:cubicBezTo>
                  <a:pt x="596" y="773"/>
                  <a:pt x="596" y="773"/>
                  <a:pt x="596" y="773"/>
                </a:cubicBezTo>
                <a:cubicBezTo>
                  <a:pt x="596" y="674"/>
                  <a:pt x="596" y="674"/>
                  <a:pt x="596" y="674"/>
                </a:cubicBezTo>
                <a:cubicBezTo>
                  <a:pt x="596" y="660"/>
                  <a:pt x="585" y="649"/>
                  <a:pt x="571" y="649"/>
                </a:cubicBezTo>
                <a:cubicBezTo>
                  <a:pt x="571" y="649"/>
                  <a:pt x="571" y="649"/>
                  <a:pt x="571" y="649"/>
                </a:cubicBezTo>
                <a:cubicBezTo>
                  <a:pt x="497" y="649"/>
                  <a:pt x="497" y="649"/>
                  <a:pt x="497" y="649"/>
                </a:cubicBezTo>
                <a:cubicBezTo>
                  <a:pt x="497" y="624"/>
                  <a:pt x="497" y="624"/>
                  <a:pt x="497" y="624"/>
                </a:cubicBezTo>
                <a:cubicBezTo>
                  <a:pt x="497" y="613"/>
                  <a:pt x="495" y="602"/>
                  <a:pt x="491" y="591"/>
                </a:cubicBezTo>
                <a:cubicBezTo>
                  <a:pt x="557" y="546"/>
                  <a:pt x="596" y="473"/>
                  <a:pt x="596" y="395"/>
                </a:cubicBezTo>
                <a:cubicBezTo>
                  <a:pt x="596" y="335"/>
                  <a:pt x="573" y="278"/>
                  <a:pt x="532" y="234"/>
                </a:cubicBezTo>
                <a:cubicBezTo>
                  <a:pt x="530" y="232"/>
                  <a:pt x="528" y="230"/>
                  <a:pt x="525" y="229"/>
                </a:cubicBezTo>
                <a:cubicBezTo>
                  <a:pt x="529" y="220"/>
                  <a:pt x="532" y="210"/>
                  <a:pt x="533" y="200"/>
                </a:cubicBezTo>
                <a:lnTo>
                  <a:pt x="613" y="120"/>
                </a:lnTo>
                <a:close/>
                <a:moveTo>
                  <a:pt x="546" y="698"/>
                </a:moveTo>
                <a:cubicBezTo>
                  <a:pt x="546" y="748"/>
                  <a:pt x="546" y="748"/>
                  <a:pt x="546" y="748"/>
                </a:cubicBezTo>
                <a:cubicBezTo>
                  <a:pt x="50" y="748"/>
                  <a:pt x="50" y="748"/>
                  <a:pt x="50" y="748"/>
                </a:cubicBezTo>
                <a:cubicBezTo>
                  <a:pt x="50" y="698"/>
                  <a:pt x="50" y="698"/>
                  <a:pt x="50" y="698"/>
                </a:cubicBezTo>
                <a:lnTo>
                  <a:pt x="546" y="698"/>
                </a:lnTo>
                <a:close/>
                <a:moveTo>
                  <a:pt x="348" y="649"/>
                </a:moveTo>
                <a:cubicBezTo>
                  <a:pt x="348" y="624"/>
                  <a:pt x="348" y="624"/>
                  <a:pt x="348" y="624"/>
                </a:cubicBezTo>
                <a:cubicBezTo>
                  <a:pt x="348" y="597"/>
                  <a:pt x="370" y="574"/>
                  <a:pt x="397" y="574"/>
                </a:cubicBezTo>
                <a:cubicBezTo>
                  <a:pt x="425" y="574"/>
                  <a:pt x="447" y="597"/>
                  <a:pt x="447" y="624"/>
                </a:cubicBezTo>
                <a:cubicBezTo>
                  <a:pt x="447" y="649"/>
                  <a:pt x="447" y="649"/>
                  <a:pt x="447" y="649"/>
                </a:cubicBezTo>
                <a:lnTo>
                  <a:pt x="348" y="649"/>
                </a:lnTo>
                <a:close/>
                <a:moveTo>
                  <a:pt x="522" y="63"/>
                </a:moveTo>
                <a:cubicBezTo>
                  <a:pt x="561" y="102"/>
                  <a:pt x="561" y="102"/>
                  <a:pt x="561" y="102"/>
                </a:cubicBezTo>
                <a:cubicBezTo>
                  <a:pt x="522" y="141"/>
                  <a:pt x="522" y="141"/>
                  <a:pt x="522" y="141"/>
                </a:cubicBezTo>
                <a:cubicBezTo>
                  <a:pt x="521" y="139"/>
                  <a:pt x="519" y="138"/>
                  <a:pt x="518" y="136"/>
                </a:cubicBezTo>
                <a:cubicBezTo>
                  <a:pt x="517" y="135"/>
                  <a:pt x="517" y="133"/>
                  <a:pt x="516" y="132"/>
                </a:cubicBezTo>
                <a:cubicBezTo>
                  <a:pt x="509" y="123"/>
                  <a:pt x="501" y="114"/>
                  <a:pt x="492" y="108"/>
                </a:cubicBezTo>
                <a:cubicBezTo>
                  <a:pt x="490" y="107"/>
                  <a:pt x="489" y="106"/>
                  <a:pt x="488" y="105"/>
                </a:cubicBezTo>
                <a:cubicBezTo>
                  <a:pt x="486" y="104"/>
                  <a:pt x="484" y="103"/>
                  <a:pt x="482" y="102"/>
                </a:cubicBezTo>
                <a:lnTo>
                  <a:pt x="522" y="63"/>
                </a:lnTo>
                <a:close/>
                <a:moveTo>
                  <a:pt x="224" y="440"/>
                </a:moveTo>
                <a:cubicBezTo>
                  <a:pt x="184" y="400"/>
                  <a:pt x="184" y="400"/>
                  <a:pt x="184" y="400"/>
                </a:cubicBezTo>
                <a:cubicBezTo>
                  <a:pt x="224" y="361"/>
                  <a:pt x="224" y="361"/>
                  <a:pt x="224" y="361"/>
                </a:cubicBezTo>
                <a:cubicBezTo>
                  <a:pt x="263" y="400"/>
                  <a:pt x="263" y="400"/>
                  <a:pt x="263" y="400"/>
                </a:cubicBezTo>
                <a:lnTo>
                  <a:pt x="224" y="440"/>
                </a:lnTo>
                <a:close/>
                <a:moveTo>
                  <a:pt x="298" y="365"/>
                </a:moveTo>
                <a:cubicBezTo>
                  <a:pt x="259" y="326"/>
                  <a:pt x="259" y="326"/>
                  <a:pt x="259" y="326"/>
                </a:cubicBezTo>
                <a:cubicBezTo>
                  <a:pt x="348" y="237"/>
                  <a:pt x="348" y="237"/>
                  <a:pt x="348" y="237"/>
                </a:cubicBezTo>
                <a:cubicBezTo>
                  <a:pt x="349" y="239"/>
                  <a:pt x="350" y="240"/>
                  <a:pt x="351" y="242"/>
                </a:cubicBezTo>
                <a:cubicBezTo>
                  <a:pt x="352" y="243"/>
                  <a:pt x="353" y="245"/>
                  <a:pt x="354" y="246"/>
                </a:cubicBezTo>
                <a:cubicBezTo>
                  <a:pt x="360" y="255"/>
                  <a:pt x="368" y="264"/>
                  <a:pt x="378" y="270"/>
                </a:cubicBezTo>
                <a:cubicBezTo>
                  <a:pt x="379" y="271"/>
                  <a:pt x="380" y="272"/>
                  <a:pt x="382" y="273"/>
                </a:cubicBezTo>
                <a:cubicBezTo>
                  <a:pt x="384" y="274"/>
                  <a:pt x="385" y="275"/>
                  <a:pt x="387" y="276"/>
                </a:cubicBezTo>
                <a:lnTo>
                  <a:pt x="298" y="365"/>
                </a:lnTo>
                <a:close/>
                <a:moveTo>
                  <a:pt x="435" y="239"/>
                </a:moveTo>
                <a:cubicBezTo>
                  <a:pt x="407" y="239"/>
                  <a:pt x="385" y="217"/>
                  <a:pt x="385" y="189"/>
                </a:cubicBezTo>
                <a:cubicBezTo>
                  <a:pt x="385" y="162"/>
                  <a:pt x="407" y="139"/>
                  <a:pt x="435" y="139"/>
                </a:cubicBezTo>
                <a:cubicBezTo>
                  <a:pt x="462" y="139"/>
                  <a:pt x="484" y="161"/>
                  <a:pt x="484" y="189"/>
                </a:cubicBezTo>
                <a:cubicBezTo>
                  <a:pt x="484" y="189"/>
                  <a:pt x="484" y="189"/>
                  <a:pt x="484" y="189"/>
                </a:cubicBezTo>
                <a:cubicBezTo>
                  <a:pt x="484" y="216"/>
                  <a:pt x="462" y="239"/>
                  <a:pt x="435" y="2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Freeform 9"/>
          <p:cNvSpPr>
            <a:spLocks noEditPoints="1"/>
          </p:cNvSpPr>
          <p:nvPr>
            <p:custDataLst>
              <p:tags r:id="rId12"/>
            </p:custDataLst>
          </p:nvPr>
        </p:nvSpPr>
        <p:spPr bwMode="auto">
          <a:xfrm>
            <a:off x="441343" y="3414422"/>
            <a:ext cx="199493" cy="198877"/>
          </a:xfrm>
          <a:custGeom>
            <a:avLst/>
            <a:gdLst>
              <a:gd name="T0" fmla="*/ 623 w 797"/>
              <a:gd name="T1" fmla="*/ 324 h 797"/>
              <a:gd name="T2" fmla="*/ 672 w 797"/>
              <a:gd name="T3" fmla="*/ 373 h 797"/>
              <a:gd name="T4" fmla="*/ 423 w 797"/>
              <a:gd name="T5" fmla="*/ 324 h 797"/>
              <a:gd name="T6" fmla="*/ 374 w 797"/>
              <a:gd name="T7" fmla="*/ 373 h 797"/>
              <a:gd name="T8" fmla="*/ 423 w 797"/>
              <a:gd name="T9" fmla="*/ 324 h 797"/>
              <a:gd name="T10" fmla="*/ 125 w 797"/>
              <a:gd name="T11" fmla="*/ 324 h 797"/>
              <a:gd name="T12" fmla="*/ 174 w 797"/>
              <a:gd name="T13" fmla="*/ 373 h 797"/>
              <a:gd name="T14" fmla="*/ 747 w 797"/>
              <a:gd name="T15" fmla="*/ 249 h 797"/>
              <a:gd name="T16" fmla="*/ 722 w 797"/>
              <a:gd name="T17" fmla="*/ 0 h 797"/>
              <a:gd name="T18" fmla="*/ 573 w 797"/>
              <a:gd name="T19" fmla="*/ 0 h 797"/>
              <a:gd name="T20" fmla="*/ 548 w 797"/>
              <a:gd name="T21" fmla="*/ 25 h 797"/>
              <a:gd name="T22" fmla="*/ 498 w 797"/>
              <a:gd name="T23" fmla="*/ 249 h 797"/>
              <a:gd name="T24" fmla="*/ 473 w 797"/>
              <a:gd name="T25" fmla="*/ 0 h 797"/>
              <a:gd name="T26" fmla="*/ 324 w 797"/>
              <a:gd name="T27" fmla="*/ 0 h 797"/>
              <a:gd name="T28" fmla="*/ 299 w 797"/>
              <a:gd name="T29" fmla="*/ 25 h 797"/>
              <a:gd name="T30" fmla="*/ 249 w 797"/>
              <a:gd name="T31" fmla="*/ 249 h 797"/>
              <a:gd name="T32" fmla="*/ 224 w 797"/>
              <a:gd name="T33" fmla="*/ 0 h 797"/>
              <a:gd name="T34" fmla="*/ 75 w 797"/>
              <a:gd name="T35" fmla="*/ 0 h 797"/>
              <a:gd name="T36" fmla="*/ 50 w 797"/>
              <a:gd name="T37" fmla="*/ 25 h 797"/>
              <a:gd name="T38" fmla="*/ 0 w 797"/>
              <a:gd name="T39" fmla="*/ 299 h 797"/>
              <a:gd name="T40" fmla="*/ 50 w 797"/>
              <a:gd name="T41" fmla="*/ 448 h 797"/>
              <a:gd name="T42" fmla="*/ 149 w 797"/>
              <a:gd name="T43" fmla="*/ 797 h 797"/>
              <a:gd name="T44" fmla="*/ 249 w 797"/>
              <a:gd name="T45" fmla="*/ 448 h 797"/>
              <a:gd name="T46" fmla="*/ 299 w 797"/>
              <a:gd name="T47" fmla="*/ 697 h 797"/>
              <a:gd name="T48" fmla="*/ 498 w 797"/>
              <a:gd name="T49" fmla="*/ 697 h 797"/>
              <a:gd name="T50" fmla="*/ 548 w 797"/>
              <a:gd name="T51" fmla="*/ 448 h 797"/>
              <a:gd name="T52" fmla="*/ 647 w 797"/>
              <a:gd name="T53" fmla="*/ 797 h 797"/>
              <a:gd name="T54" fmla="*/ 747 w 797"/>
              <a:gd name="T55" fmla="*/ 448 h 797"/>
              <a:gd name="T56" fmla="*/ 797 w 797"/>
              <a:gd name="T57" fmla="*/ 299 h 797"/>
              <a:gd name="T58" fmla="*/ 598 w 797"/>
              <a:gd name="T59" fmla="*/ 50 h 797"/>
              <a:gd name="T60" fmla="*/ 697 w 797"/>
              <a:gd name="T61" fmla="*/ 99 h 797"/>
              <a:gd name="T62" fmla="*/ 598 w 797"/>
              <a:gd name="T63" fmla="*/ 50 h 797"/>
              <a:gd name="T64" fmla="*/ 697 w 797"/>
              <a:gd name="T65" fmla="*/ 149 h 797"/>
              <a:gd name="T66" fmla="*/ 598 w 797"/>
              <a:gd name="T67" fmla="*/ 249 h 797"/>
              <a:gd name="T68" fmla="*/ 349 w 797"/>
              <a:gd name="T69" fmla="*/ 50 h 797"/>
              <a:gd name="T70" fmla="*/ 448 w 797"/>
              <a:gd name="T71" fmla="*/ 99 h 797"/>
              <a:gd name="T72" fmla="*/ 349 w 797"/>
              <a:gd name="T73" fmla="*/ 50 h 797"/>
              <a:gd name="T74" fmla="*/ 448 w 797"/>
              <a:gd name="T75" fmla="*/ 149 h 797"/>
              <a:gd name="T76" fmla="*/ 349 w 797"/>
              <a:gd name="T77" fmla="*/ 249 h 797"/>
              <a:gd name="T78" fmla="*/ 100 w 797"/>
              <a:gd name="T79" fmla="*/ 50 h 797"/>
              <a:gd name="T80" fmla="*/ 199 w 797"/>
              <a:gd name="T81" fmla="*/ 99 h 797"/>
              <a:gd name="T82" fmla="*/ 100 w 797"/>
              <a:gd name="T83" fmla="*/ 50 h 797"/>
              <a:gd name="T84" fmla="*/ 199 w 797"/>
              <a:gd name="T85" fmla="*/ 149 h 797"/>
              <a:gd name="T86" fmla="*/ 100 w 797"/>
              <a:gd name="T87" fmla="*/ 249 h 797"/>
              <a:gd name="T88" fmla="*/ 199 w 797"/>
              <a:gd name="T89" fmla="*/ 697 h 797"/>
              <a:gd name="T90" fmla="*/ 100 w 797"/>
              <a:gd name="T91" fmla="*/ 697 h 797"/>
              <a:gd name="T92" fmla="*/ 199 w 797"/>
              <a:gd name="T93" fmla="*/ 448 h 797"/>
              <a:gd name="T94" fmla="*/ 448 w 797"/>
              <a:gd name="T95" fmla="*/ 697 h 797"/>
              <a:gd name="T96" fmla="*/ 349 w 797"/>
              <a:gd name="T97" fmla="*/ 697 h 797"/>
              <a:gd name="T98" fmla="*/ 448 w 797"/>
              <a:gd name="T99" fmla="*/ 448 h 797"/>
              <a:gd name="T100" fmla="*/ 697 w 797"/>
              <a:gd name="T101" fmla="*/ 697 h 797"/>
              <a:gd name="T102" fmla="*/ 598 w 797"/>
              <a:gd name="T103" fmla="*/ 697 h 797"/>
              <a:gd name="T104" fmla="*/ 697 w 797"/>
              <a:gd name="T105" fmla="*/ 448 h 797"/>
              <a:gd name="T106" fmla="*/ 747 w 797"/>
              <a:gd name="T107" fmla="*/ 398 h 797"/>
              <a:gd name="T108" fmla="*/ 50 w 797"/>
              <a:gd name="T109" fmla="*/ 299 h 797"/>
              <a:gd name="T110" fmla="*/ 747 w 797"/>
              <a:gd name="T111" fmla="*/ 398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97" h="797">
                <a:moveTo>
                  <a:pt x="672" y="324"/>
                </a:moveTo>
                <a:cubicBezTo>
                  <a:pt x="623" y="324"/>
                  <a:pt x="623" y="324"/>
                  <a:pt x="623" y="324"/>
                </a:cubicBezTo>
                <a:cubicBezTo>
                  <a:pt x="623" y="373"/>
                  <a:pt x="623" y="373"/>
                  <a:pt x="623" y="373"/>
                </a:cubicBezTo>
                <a:cubicBezTo>
                  <a:pt x="672" y="373"/>
                  <a:pt x="672" y="373"/>
                  <a:pt x="672" y="373"/>
                </a:cubicBezTo>
                <a:lnTo>
                  <a:pt x="672" y="324"/>
                </a:lnTo>
                <a:close/>
                <a:moveTo>
                  <a:pt x="423" y="324"/>
                </a:moveTo>
                <a:cubicBezTo>
                  <a:pt x="374" y="324"/>
                  <a:pt x="374" y="324"/>
                  <a:pt x="374" y="324"/>
                </a:cubicBezTo>
                <a:cubicBezTo>
                  <a:pt x="374" y="373"/>
                  <a:pt x="374" y="373"/>
                  <a:pt x="374" y="373"/>
                </a:cubicBezTo>
                <a:cubicBezTo>
                  <a:pt x="423" y="373"/>
                  <a:pt x="423" y="373"/>
                  <a:pt x="423" y="373"/>
                </a:cubicBezTo>
                <a:lnTo>
                  <a:pt x="423" y="324"/>
                </a:lnTo>
                <a:close/>
                <a:moveTo>
                  <a:pt x="174" y="324"/>
                </a:moveTo>
                <a:cubicBezTo>
                  <a:pt x="125" y="324"/>
                  <a:pt x="125" y="324"/>
                  <a:pt x="125" y="324"/>
                </a:cubicBezTo>
                <a:cubicBezTo>
                  <a:pt x="125" y="373"/>
                  <a:pt x="125" y="373"/>
                  <a:pt x="125" y="373"/>
                </a:cubicBezTo>
                <a:cubicBezTo>
                  <a:pt x="174" y="373"/>
                  <a:pt x="174" y="373"/>
                  <a:pt x="174" y="373"/>
                </a:cubicBezTo>
                <a:lnTo>
                  <a:pt x="174" y="324"/>
                </a:lnTo>
                <a:close/>
                <a:moveTo>
                  <a:pt x="747" y="249"/>
                </a:moveTo>
                <a:cubicBezTo>
                  <a:pt x="747" y="25"/>
                  <a:pt x="747" y="25"/>
                  <a:pt x="747" y="25"/>
                </a:cubicBezTo>
                <a:cubicBezTo>
                  <a:pt x="747" y="11"/>
                  <a:pt x="736" y="0"/>
                  <a:pt x="722" y="0"/>
                </a:cubicBezTo>
                <a:cubicBezTo>
                  <a:pt x="722" y="0"/>
                  <a:pt x="722" y="0"/>
                  <a:pt x="722" y="0"/>
                </a:cubicBezTo>
                <a:cubicBezTo>
                  <a:pt x="573" y="0"/>
                  <a:pt x="573" y="0"/>
                  <a:pt x="573" y="0"/>
                </a:cubicBezTo>
                <a:cubicBezTo>
                  <a:pt x="559" y="0"/>
                  <a:pt x="548" y="11"/>
                  <a:pt x="548" y="25"/>
                </a:cubicBezTo>
                <a:cubicBezTo>
                  <a:pt x="548" y="25"/>
                  <a:pt x="548" y="25"/>
                  <a:pt x="548" y="25"/>
                </a:cubicBezTo>
                <a:cubicBezTo>
                  <a:pt x="548" y="249"/>
                  <a:pt x="548" y="249"/>
                  <a:pt x="548" y="249"/>
                </a:cubicBezTo>
                <a:cubicBezTo>
                  <a:pt x="498" y="249"/>
                  <a:pt x="498" y="249"/>
                  <a:pt x="498" y="249"/>
                </a:cubicBezTo>
                <a:cubicBezTo>
                  <a:pt x="498" y="25"/>
                  <a:pt x="498" y="25"/>
                  <a:pt x="498" y="25"/>
                </a:cubicBezTo>
                <a:cubicBezTo>
                  <a:pt x="498" y="11"/>
                  <a:pt x="487" y="0"/>
                  <a:pt x="473" y="0"/>
                </a:cubicBezTo>
                <a:cubicBezTo>
                  <a:pt x="473" y="0"/>
                  <a:pt x="473" y="0"/>
                  <a:pt x="473" y="0"/>
                </a:cubicBezTo>
                <a:cubicBezTo>
                  <a:pt x="324" y="0"/>
                  <a:pt x="324" y="0"/>
                  <a:pt x="324" y="0"/>
                </a:cubicBezTo>
                <a:cubicBezTo>
                  <a:pt x="310" y="0"/>
                  <a:pt x="299" y="11"/>
                  <a:pt x="299" y="25"/>
                </a:cubicBezTo>
                <a:cubicBezTo>
                  <a:pt x="299" y="25"/>
                  <a:pt x="299" y="25"/>
                  <a:pt x="299" y="25"/>
                </a:cubicBezTo>
                <a:cubicBezTo>
                  <a:pt x="299" y="249"/>
                  <a:pt x="299" y="249"/>
                  <a:pt x="299" y="249"/>
                </a:cubicBezTo>
                <a:cubicBezTo>
                  <a:pt x="249" y="249"/>
                  <a:pt x="249" y="249"/>
                  <a:pt x="249" y="249"/>
                </a:cubicBezTo>
                <a:cubicBezTo>
                  <a:pt x="249" y="25"/>
                  <a:pt x="249" y="25"/>
                  <a:pt x="249" y="25"/>
                </a:cubicBezTo>
                <a:cubicBezTo>
                  <a:pt x="249" y="11"/>
                  <a:pt x="238" y="0"/>
                  <a:pt x="224" y="0"/>
                </a:cubicBezTo>
                <a:cubicBezTo>
                  <a:pt x="224" y="0"/>
                  <a:pt x="224" y="0"/>
                  <a:pt x="224" y="0"/>
                </a:cubicBezTo>
                <a:cubicBezTo>
                  <a:pt x="75" y="0"/>
                  <a:pt x="75" y="0"/>
                  <a:pt x="75" y="0"/>
                </a:cubicBezTo>
                <a:cubicBezTo>
                  <a:pt x="61" y="0"/>
                  <a:pt x="50" y="11"/>
                  <a:pt x="50" y="25"/>
                </a:cubicBezTo>
                <a:cubicBezTo>
                  <a:pt x="50" y="25"/>
                  <a:pt x="50" y="25"/>
                  <a:pt x="50" y="25"/>
                </a:cubicBezTo>
                <a:cubicBezTo>
                  <a:pt x="50" y="249"/>
                  <a:pt x="50" y="249"/>
                  <a:pt x="50" y="249"/>
                </a:cubicBezTo>
                <a:cubicBezTo>
                  <a:pt x="22" y="249"/>
                  <a:pt x="0" y="271"/>
                  <a:pt x="0" y="299"/>
                </a:cubicBezTo>
                <a:cubicBezTo>
                  <a:pt x="0" y="398"/>
                  <a:pt x="0" y="398"/>
                  <a:pt x="0" y="398"/>
                </a:cubicBezTo>
                <a:cubicBezTo>
                  <a:pt x="0" y="426"/>
                  <a:pt x="22" y="448"/>
                  <a:pt x="50" y="448"/>
                </a:cubicBezTo>
                <a:cubicBezTo>
                  <a:pt x="50" y="697"/>
                  <a:pt x="50" y="697"/>
                  <a:pt x="50" y="697"/>
                </a:cubicBezTo>
                <a:cubicBezTo>
                  <a:pt x="50" y="752"/>
                  <a:pt x="94" y="797"/>
                  <a:pt x="149" y="797"/>
                </a:cubicBezTo>
                <a:cubicBezTo>
                  <a:pt x="204" y="797"/>
                  <a:pt x="249" y="752"/>
                  <a:pt x="249" y="697"/>
                </a:cubicBezTo>
                <a:cubicBezTo>
                  <a:pt x="249" y="448"/>
                  <a:pt x="249" y="448"/>
                  <a:pt x="249" y="448"/>
                </a:cubicBezTo>
                <a:cubicBezTo>
                  <a:pt x="299" y="448"/>
                  <a:pt x="299" y="448"/>
                  <a:pt x="299" y="448"/>
                </a:cubicBezTo>
                <a:cubicBezTo>
                  <a:pt x="299" y="697"/>
                  <a:pt x="299" y="697"/>
                  <a:pt x="299" y="697"/>
                </a:cubicBezTo>
                <a:cubicBezTo>
                  <a:pt x="299" y="752"/>
                  <a:pt x="343" y="797"/>
                  <a:pt x="398" y="797"/>
                </a:cubicBezTo>
                <a:cubicBezTo>
                  <a:pt x="453" y="797"/>
                  <a:pt x="498" y="752"/>
                  <a:pt x="498" y="697"/>
                </a:cubicBezTo>
                <a:cubicBezTo>
                  <a:pt x="498" y="448"/>
                  <a:pt x="498" y="448"/>
                  <a:pt x="498" y="448"/>
                </a:cubicBezTo>
                <a:cubicBezTo>
                  <a:pt x="548" y="448"/>
                  <a:pt x="548" y="448"/>
                  <a:pt x="548" y="448"/>
                </a:cubicBezTo>
                <a:cubicBezTo>
                  <a:pt x="548" y="697"/>
                  <a:pt x="548" y="697"/>
                  <a:pt x="548" y="697"/>
                </a:cubicBezTo>
                <a:cubicBezTo>
                  <a:pt x="548" y="752"/>
                  <a:pt x="592" y="797"/>
                  <a:pt x="647" y="797"/>
                </a:cubicBezTo>
                <a:cubicBezTo>
                  <a:pt x="702" y="797"/>
                  <a:pt x="747" y="752"/>
                  <a:pt x="747" y="697"/>
                </a:cubicBezTo>
                <a:cubicBezTo>
                  <a:pt x="747" y="448"/>
                  <a:pt x="747" y="448"/>
                  <a:pt x="747" y="448"/>
                </a:cubicBezTo>
                <a:cubicBezTo>
                  <a:pt x="775" y="448"/>
                  <a:pt x="797" y="426"/>
                  <a:pt x="797" y="398"/>
                </a:cubicBezTo>
                <a:cubicBezTo>
                  <a:pt x="797" y="299"/>
                  <a:pt x="797" y="299"/>
                  <a:pt x="797" y="299"/>
                </a:cubicBezTo>
                <a:cubicBezTo>
                  <a:pt x="797" y="271"/>
                  <a:pt x="775" y="249"/>
                  <a:pt x="747" y="249"/>
                </a:cubicBezTo>
                <a:close/>
                <a:moveTo>
                  <a:pt x="598" y="50"/>
                </a:moveTo>
                <a:cubicBezTo>
                  <a:pt x="697" y="50"/>
                  <a:pt x="697" y="50"/>
                  <a:pt x="697" y="50"/>
                </a:cubicBezTo>
                <a:cubicBezTo>
                  <a:pt x="697" y="99"/>
                  <a:pt x="697" y="99"/>
                  <a:pt x="697" y="99"/>
                </a:cubicBezTo>
                <a:cubicBezTo>
                  <a:pt x="598" y="99"/>
                  <a:pt x="598" y="99"/>
                  <a:pt x="598" y="99"/>
                </a:cubicBezTo>
                <a:lnTo>
                  <a:pt x="598" y="50"/>
                </a:lnTo>
                <a:close/>
                <a:moveTo>
                  <a:pt x="598" y="149"/>
                </a:moveTo>
                <a:cubicBezTo>
                  <a:pt x="697" y="149"/>
                  <a:pt x="697" y="149"/>
                  <a:pt x="697" y="149"/>
                </a:cubicBezTo>
                <a:cubicBezTo>
                  <a:pt x="697" y="249"/>
                  <a:pt x="697" y="249"/>
                  <a:pt x="697" y="249"/>
                </a:cubicBezTo>
                <a:cubicBezTo>
                  <a:pt x="598" y="249"/>
                  <a:pt x="598" y="249"/>
                  <a:pt x="598" y="249"/>
                </a:cubicBezTo>
                <a:lnTo>
                  <a:pt x="598" y="149"/>
                </a:lnTo>
                <a:close/>
                <a:moveTo>
                  <a:pt x="349" y="50"/>
                </a:moveTo>
                <a:cubicBezTo>
                  <a:pt x="448" y="50"/>
                  <a:pt x="448" y="50"/>
                  <a:pt x="448" y="50"/>
                </a:cubicBezTo>
                <a:cubicBezTo>
                  <a:pt x="448" y="99"/>
                  <a:pt x="448" y="99"/>
                  <a:pt x="448" y="99"/>
                </a:cubicBezTo>
                <a:cubicBezTo>
                  <a:pt x="349" y="99"/>
                  <a:pt x="349" y="99"/>
                  <a:pt x="349" y="99"/>
                </a:cubicBezTo>
                <a:lnTo>
                  <a:pt x="349" y="50"/>
                </a:lnTo>
                <a:close/>
                <a:moveTo>
                  <a:pt x="349" y="149"/>
                </a:moveTo>
                <a:cubicBezTo>
                  <a:pt x="448" y="149"/>
                  <a:pt x="448" y="149"/>
                  <a:pt x="448" y="149"/>
                </a:cubicBezTo>
                <a:cubicBezTo>
                  <a:pt x="448" y="249"/>
                  <a:pt x="448" y="249"/>
                  <a:pt x="448" y="249"/>
                </a:cubicBezTo>
                <a:cubicBezTo>
                  <a:pt x="349" y="249"/>
                  <a:pt x="349" y="249"/>
                  <a:pt x="349" y="249"/>
                </a:cubicBezTo>
                <a:lnTo>
                  <a:pt x="349" y="149"/>
                </a:lnTo>
                <a:close/>
                <a:moveTo>
                  <a:pt x="100" y="50"/>
                </a:moveTo>
                <a:cubicBezTo>
                  <a:pt x="199" y="50"/>
                  <a:pt x="199" y="50"/>
                  <a:pt x="199" y="50"/>
                </a:cubicBezTo>
                <a:cubicBezTo>
                  <a:pt x="199" y="99"/>
                  <a:pt x="199" y="99"/>
                  <a:pt x="199" y="99"/>
                </a:cubicBezTo>
                <a:cubicBezTo>
                  <a:pt x="100" y="99"/>
                  <a:pt x="100" y="99"/>
                  <a:pt x="100" y="99"/>
                </a:cubicBezTo>
                <a:lnTo>
                  <a:pt x="100" y="50"/>
                </a:lnTo>
                <a:close/>
                <a:moveTo>
                  <a:pt x="100" y="149"/>
                </a:moveTo>
                <a:cubicBezTo>
                  <a:pt x="199" y="149"/>
                  <a:pt x="199" y="149"/>
                  <a:pt x="199" y="149"/>
                </a:cubicBezTo>
                <a:cubicBezTo>
                  <a:pt x="199" y="249"/>
                  <a:pt x="199" y="249"/>
                  <a:pt x="199" y="249"/>
                </a:cubicBezTo>
                <a:cubicBezTo>
                  <a:pt x="100" y="249"/>
                  <a:pt x="100" y="249"/>
                  <a:pt x="100" y="249"/>
                </a:cubicBezTo>
                <a:lnTo>
                  <a:pt x="100" y="149"/>
                </a:lnTo>
                <a:close/>
                <a:moveTo>
                  <a:pt x="199" y="697"/>
                </a:moveTo>
                <a:cubicBezTo>
                  <a:pt x="199" y="725"/>
                  <a:pt x="177" y="747"/>
                  <a:pt x="149" y="747"/>
                </a:cubicBezTo>
                <a:cubicBezTo>
                  <a:pt x="122" y="747"/>
                  <a:pt x="100" y="725"/>
                  <a:pt x="100" y="697"/>
                </a:cubicBezTo>
                <a:cubicBezTo>
                  <a:pt x="100" y="448"/>
                  <a:pt x="100" y="448"/>
                  <a:pt x="100" y="448"/>
                </a:cubicBezTo>
                <a:cubicBezTo>
                  <a:pt x="199" y="448"/>
                  <a:pt x="199" y="448"/>
                  <a:pt x="199" y="448"/>
                </a:cubicBezTo>
                <a:lnTo>
                  <a:pt x="199" y="697"/>
                </a:lnTo>
                <a:close/>
                <a:moveTo>
                  <a:pt x="448" y="697"/>
                </a:moveTo>
                <a:cubicBezTo>
                  <a:pt x="448" y="725"/>
                  <a:pt x="426" y="747"/>
                  <a:pt x="398" y="747"/>
                </a:cubicBezTo>
                <a:cubicBezTo>
                  <a:pt x="371" y="747"/>
                  <a:pt x="349" y="725"/>
                  <a:pt x="349" y="697"/>
                </a:cubicBezTo>
                <a:cubicBezTo>
                  <a:pt x="349" y="448"/>
                  <a:pt x="349" y="448"/>
                  <a:pt x="349" y="448"/>
                </a:cubicBezTo>
                <a:cubicBezTo>
                  <a:pt x="448" y="448"/>
                  <a:pt x="448" y="448"/>
                  <a:pt x="448" y="448"/>
                </a:cubicBezTo>
                <a:lnTo>
                  <a:pt x="448" y="697"/>
                </a:lnTo>
                <a:close/>
                <a:moveTo>
                  <a:pt x="697" y="697"/>
                </a:moveTo>
                <a:cubicBezTo>
                  <a:pt x="697" y="725"/>
                  <a:pt x="675" y="747"/>
                  <a:pt x="647" y="747"/>
                </a:cubicBezTo>
                <a:cubicBezTo>
                  <a:pt x="620" y="747"/>
                  <a:pt x="598" y="725"/>
                  <a:pt x="598" y="697"/>
                </a:cubicBezTo>
                <a:cubicBezTo>
                  <a:pt x="598" y="448"/>
                  <a:pt x="598" y="448"/>
                  <a:pt x="598" y="448"/>
                </a:cubicBezTo>
                <a:cubicBezTo>
                  <a:pt x="697" y="448"/>
                  <a:pt x="697" y="448"/>
                  <a:pt x="697" y="448"/>
                </a:cubicBezTo>
                <a:lnTo>
                  <a:pt x="697" y="697"/>
                </a:lnTo>
                <a:close/>
                <a:moveTo>
                  <a:pt x="747" y="398"/>
                </a:moveTo>
                <a:cubicBezTo>
                  <a:pt x="50" y="398"/>
                  <a:pt x="50" y="398"/>
                  <a:pt x="50" y="398"/>
                </a:cubicBezTo>
                <a:cubicBezTo>
                  <a:pt x="50" y="299"/>
                  <a:pt x="50" y="299"/>
                  <a:pt x="50" y="299"/>
                </a:cubicBezTo>
                <a:cubicBezTo>
                  <a:pt x="747" y="299"/>
                  <a:pt x="747" y="299"/>
                  <a:pt x="747" y="299"/>
                </a:cubicBezTo>
                <a:lnTo>
                  <a:pt x="747" y="3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Freeform 13"/>
          <p:cNvSpPr>
            <a:spLocks noEditPoints="1"/>
          </p:cNvSpPr>
          <p:nvPr>
            <p:custDataLst>
              <p:tags r:id="rId13"/>
            </p:custDataLst>
          </p:nvPr>
        </p:nvSpPr>
        <p:spPr bwMode="auto">
          <a:xfrm>
            <a:off x="452552" y="2472313"/>
            <a:ext cx="177075" cy="234727"/>
          </a:xfrm>
          <a:custGeom>
            <a:avLst/>
            <a:gdLst>
              <a:gd name="T0" fmla="*/ 598 w 598"/>
              <a:gd name="T1" fmla="*/ 287 h 797"/>
              <a:gd name="T2" fmla="*/ 299 w 598"/>
              <a:gd name="T3" fmla="*/ 0 h 797"/>
              <a:gd name="T4" fmla="*/ 0 w 598"/>
              <a:gd name="T5" fmla="*/ 287 h 797"/>
              <a:gd name="T6" fmla="*/ 167 w 598"/>
              <a:gd name="T7" fmla="*/ 543 h 797"/>
              <a:gd name="T8" fmla="*/ 163 w 598"/>
              <a:gd name="T9" fmla="*/ 623 h 797"/>
              <a:gd name="T10" fmla="*/ 150 w 598"/>
              <a:gd name="T11" fmla="*/ 660 h 797"/>
              <a:gd name="T12" fmla="*/ 212 w 598"/>
              <a:gd name="T13" fmla="*/ 723 h 797"/>
              <a:gd name="T14" fmla="*/ 225 w 598"/>
              <a:gd name="T15" fmla="*/ 723 h 797"/>
              <a:gd name="T16" fmla="*/ 299 w 598"/>
              <a:gd name="T17" fmla="*/ 797 h 797"/>
              <a:gd name="T18" fmla="*/ 374 w 598"/>
              <a:gd name="T19" fmla="*/ 723 h 797"/>
              <a:gd name="T20" fmla="*/ 386 w 598"/>
              <a:gd name="T21" fmla="*/ 723 h 797"/>
              <a:gd name="T22" fmla="*/ 449 w 598"/>
              <a:gd name="T23" fmla="*/ 660 h 797"/>
              <a:gd name="T24" fmla="*/ 436 w 598"/>
              <a:gd name="T25" fmla="*/ 623 h 797"/>
              <a:gd name="T26" fmla="*/ 432 w 598"/>
              <a:gd name="T27" fmla="*/ 543 h 797"/>
              <a:gd name="T28" fmla="*/ 598 w 598"/>
              <a:gd name="T29" fmla="*/ 287 h 797"/>
              <a:gd name="T30" fmla="*/ 225 w 598"/>
              <a:gd name="T31" fmla="*/ 355 h 797"/>
              <a:gd name="T32" fmla="*/ 249 w 598"/>
              <a:gd name="T33" fmla="*/ 305 h 797"/>
              <a:gd name="T34" fmla="*/ 277 w 598"/>
              <a:gd name="T35" fmla="*/ 360 h 797"/>
              <a:gd name="T36" fmla="*/ 322 w 598"/>
              <a:gd name="T37" fmla="*/ 360 h 797"/>
              <a:gd name="T38" fmla="*/ 349 w 598"/>
              <a:gd name="T39" fmla="*/ 305 h 797"/>
              <a:gd name="T40" fmla="*/ 374 w 598"/>
              <a:gd name="T41" fmla="*/ 355 h 797"/>
              <a:gd name="T42" fmla="*/ 374 w 598"/>
              <a:gd name="T43" fmla="*/ 512 h 797"/>
              <a:gd name="T44" fmla="*/ 225 w 598"/>
              <a:gd name="T45" fmla="*/ 512 h 797"/>
              <a:gd name="T46" fmla="*/ 225 w 598"/>
              <a:gd name="T47" fmla="*/ 355 h 797"/>
              <a:gd name="T48" fmla="*/ 200 w 598"/>
              <a:gd name="T49" fmla="*/ 586 h 797"/>
              <a:gd name="T50" fmla="*/ 212 w 598"/>
              <a:gd name="T51" fmla="*/ 573 h 797"/>
              <a:gd name="T52" fmla="*/ 386 w 598"/>
              <a:gd name="T53" fmla="*/ 573 h 797"/>
              <a:gd name="T54" fmla="*/ 399 w 598"/>
              <a:gd name="T55" fmla="*/ 586 h 797"/>
              <a:gd name="T56" fmla="*/ 386 w 598"/>
              <a:gd name="T57" fmla="*/ 598 h 797"/>
              <a:gd name="T58" fmla="*/ 212 w 598"/>
              <a:gd name="T59" fmla="*/ 598 h 797"/>
              <a:gd name="T60" fmla="*/ 200 w 598"/>
              <a:gd name="T61" fmla="*/ 586 h 797"/>
              <a:gd name="T62" fmla="*/ 299 w 598"/>
              <a:gd name="T63" fmla="*/ 747 h 797"/>
              <a:gd name="T64" fmla="*/ 274 w 598"/>
              <a:gd name="T65" fmla="*/ 723 h 797"/>
              <a:gd name="T66" fmla="*/ 324 w 598"/>
              <a:gd name="T67" fmla="*/ 723 h 797"/>
              <a:gd name="T68" fmla="*/ 299 w 598"/>
              <a:gd name="T69" fmla="*/ 747 h 797"/>
              <a:gd name="T70" fmla="*/ 386 w 598"/>
              <a:gd name="T71" fmla="*/ 673 h 797"/>
              <a:gd name="T72" fmla="*/ 212 w 598"/>
              <a:gd name="T73" fmla="*/ 673 h 797"/>
              <a:gd name="T74" fmla="*/ 200 w 598"/>
              <a:gd name="T75" fmla="*/ 660 h 797"/>
              <a:gd name="T76" fmla="*/ 212 w 598"/>
              <a:gd name="T77" fmla="*/ 648 h 797"/>
              <a:gd name="T78" fmla="*/ 386 w 598"/>
              <a:gd name="T79" fmla="*/ 648 h 797"/>
              <a:gd name="T80" fmla="*/ 399 w 598"/>
              <a:gd name="T81" fmla="*/ 660 h 797"/>
              <a:gd name="T82" fmla="*/ 386 w 598"/>
              <a:gd name="T83" fmla="*/ 673 h 797"/>
              <a:gd name="T84" fmla="*/ 424 w 598"/>
              <a:gd name="T85" fmla="*/ 491 h 797"/>
              <a:gd name="T86" fmla="*/ 424 w 598"/>
              <a:gd name="T87" fmla="*/ 355 h 797"/>
              <a:gd name="T88" fmla="*/ 471 w 598"/>
              <a:gd name="T89" fmla="*/ 261 h 797"/>
              <a:gd name="T90" fmla="*/ 460 w 598"/>
              <a:gd name="T91" fmla="*/ 227 h 797"/>
              <a:gd name="T92" fmla="*/ 426 w 598"/>
              <a:gd name="T93" fmla="*/ 238 h 797"/>
              <a:gd name="T94" fmla="*/ 399 w 598"/>
              <a:gd name="T95" fmla="*/ 293 h 797"/>
              <a:gd name="T96" fmla="*/ 371 w 598"/>
              <a:gd name="T97" fmla="*/ 238 h 797"/>
              <a:gd name="T98" fmla="*/ 327 w 598"/>
              <a:gd name="T99" fmla="*/ 238 h 797"/>
              <a:gd name="T100" fmla="*/ 299 w 598"/>
              <a:gd name="T101" fmla="*/ 293 h 797"/>
              <a:gd name="T102" fmla="*/ 272 w 598"/>
              <a:gd name="T103" fmla="*/ 238 h 797"/>
              <a:gd name="T104" fmla="*/ 227 w 598"/>
              <a:gd name="T105" fmla="*/ 238 h 797"/>
              <a:gd name="T106" fmla="*/ 200 w 598"/>
              <a:gd name="T107" fmla="*/ 293 h 797"/>
              <a:gd name="T108" fmla="*/ 172 w 598"/>
              <a:gd name="T109" fmla="*/ 238 h 797"/>
              <a:gd name="T110" fmla="*/ 139 w 598"/>
              <a:gd name="T111" fmla="*/ 227 h 797"/>
              <a:gd name="T112" fmla="*/ 128 w 598"/>
              <a:gd name="T113" fmla="*/ 261 h 797"/>
              <a:gd name="T114" fmla="*/ 175 w 598"/>
              <a:gd name="T115" fmla="*/ 355 h 797"/>
              <a:gd name="T116" fmla="*/ 175 w 598"/>
              <a:gd name="T117" fmla="*/ 491 h 797"/>
              <a:gd name="T118" fmla="*/ 50 w 598"/>
              <a:gd name="T119" fmla="*/ 287 h 797"/>
              <a:gd name="T120" fmla="*/ 299 w 598"/>
              <a:gd name="T121" fmla="*/ 50 h 797"/>
              <a:gd name="T122" fmla="*/ 548 w 598"/>
              <a:gd name="T123" fmla="*/ 287 h 797"/>
              <a:gd name="T124" fmla="*/ 424 w 598"/>
              <a:gd name="T125" fmla="*/ 491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98" h="797">
                <a:moveTo>
                  <a:pt x="598" y="287"/>
                </a:moveTo>
                <a:cubicBezTo>
                  <a:pt x="598" y="129"/>
                  <a:pt x="464" y="0"/>
                  <a:pt x="299" y="0"/>
                </a:cubicBezTo>
                <a:cubicBezTo>
                  <a:pt x="134" y="0"/>
                  <a:pt x="0" y="129"/>
                  <a:pt x="0" y="287"/>
                </a:cubicBezTo>
                <a:cubicBezTo>
                  <a:pt x="0" y="399"/>
                  <a:pt x="68" y="496"/>
                  <a:pt x="167" y="543"/>
                </a:cubicBezTo>
                <a:cubicBezTo>
                  <a:pt x="146" y="565"/>
                  <a:pt x="144" y="599"/>
                  <a:pt x="163" y="623"/>
                </a:cubicBezTo>
                <a:cubicBezTo>
                  <a:pt x="154" y="634"/>
                  <a:pt x="150" y="647"/>
                  <a:pt x="150" y="660"/>
                </a:cubicBezTo>
                <a:cubicBezTo>
                  <a:pt x="150" y="695"/>
                  <a:pt x="178" y="723"/>
                  <a:pt x="212" y="723"/>
                </a:cubicBezTo>
                <a:cubicBezTo>
                  <a:pt x="225" y="723"/>
                  <a:pt x="225" y="723"/>
                  <a:pt x="225" y="723"/>
                </a:cubicBezTo>
                <a:cubicBezTo>
                  <a:pt x="225" y="764"/>
                  <a:pt x="258" y="797"/>
                  <a:pt x="299" y="797"/>
                </a:cubicBezTo>
                <a:cubicBezTo>
                  <a:pt x="340" y="797"/>
                  <a:pt x="374" y="764"/>
                  <a:pt x="374" y="723"/>
                </a:cubicBezTo>
                <a:cubicBezTo>
                  <a:pt x="386" y="723"/>
                  <a:pt x="386" y="723"/>
                  <a:pt x="386" y="723"/>
                </a:cubicBezTo>
                <a:cubicBezTo>
                  <a:pt x="421" y="723"/>
                  <a:pt x="449" y="695"/>
                  <a:pt x="449" y="660"/>
                </a:cubicBezTo>
                <a:cubicBezTo>
                  <a:pt x="449" y="647"/>
                  <a:pt x="444" y="634"/>
                  <a:pt x="436" y="623"/>
                </a:cubicBezTo>
                <a:cubicBezTo>
                  <a:pt x="454" y="599"/>
                  <a:pt x="453" y="565"/>
                  <a:pt x="432" y="543"/>
                </a:cubicBezTo>
                <a:cubicBezTo>
                  <a:pt x="530" y="496"/>
                  <a:pt x="598" y="399"/>
                  <a:pt x="598" y="287"/>
                </a:cubicBezTo>
                <a:close/>
                <a:moveTo>
                  <a:pt x="225" y="355"/>
                </a:moveTo>
                <a:cubicBezTo>
                  <a:pt x="249" y="305"/>
                  <a:pt x="249" y="305"/>
                  <a:pt x="249" y="305"/>
                </a:cubicBezTo>
                <a:cubicBezTo>
                  <a:pt x="277" y="360"/>
                  <a:pt x="277" y="360"/>
                  <a:pt x="277" y="360"/>
                </a:cubicBezTo>
                <a:cubicBezTo>
                  <a:pt x="285" y="377"/>
                  <a:pt x="313" y="377"/>
                  <a:pt x="322" y="360"/>
                </a:cubicBezTo>
                <a:cubicBezTo>
                  <a:pt x="349" y="305"/>
                  <a:pt x="349" y="305"/>
                  <a:pt x="349" y="305"/>
                </a:cubicBezTo>
                <a:cubicBezTo>
                  <a:pt x="374" y="355"/>
                  <a:pt x="374" y="355"/>
                  <a:pt x="374" y="355"/>
                </a:cubicBezTo>
                <a:cubicBezTo>
                  <a:pt x="374" y="512"/>
                  <a:pt x="374" y="512"/>
                  <a:pt x="374" y="512"/>
                </a:cubicBezTo>
                <a:cubicBezTo>
                  <a:pt x="325" y="527"/>
                  <a:pt x="273" y="527"/>
                  <a:pt x="225" y="512"/>
                </a:cubicBezTo>
                <a:lnTo>
                  <a:pt x="225" y="355"/>
                </a:lnTo>
                <a:close/>
                <a:moveTo>
                  <a:pt x="200" y="586"/>
                </a:moveTo>
                <a:cubicBezTo>
                  <a:pt x="200" y="579"/>
                  <a:pt x="205" y="573"/>
                  <a:pt x="212" y="573"/>
                </a:cubicBezTo>
                <a:cubicBezTo>
                  <a:pt x="386" y="573"/>
                  <a:pt x="386" y="573"/>
                  <a:pt x="386" y="573"/>
                </a:cubicBezTo>
                <a:cubicBezTo>
                  <a:pt x="393" y="573"/>
                  <a:pt x="399" y="579"/>
                  <a:pt x="399" y="586"/>
                </a:cubicBezTo>
                <a:cubicBezTo>
                  <a:pt x="399" y="593"/>
                  <a:pt x="393" y="598"/>
                  <a:pt x="386" y="598"/>
                </a:cubicBezTo>
                <a:cubicBezTo>
                  <a:pt x="212" y="598"/>
                  <a:pt x="212" y="598"/>
                  <a:pt x="212" y="598"/>
                </a:cubicBezTo>
                <a:cubicBezTo>
                  <a:pt x="205" y="598"/>
                  <a:pt x="200" y="592"/>
                  <a:pt x="200" y="586"/>
                </a:cubicBezTo>
                <a:close/>
                <a:moveTo>
                  <a:pt x="299" y="747"/>
                </a:moveTo>
                <a:cubicBezTo>
                  <a:pt x="285" y="747"/>
                  <a:pt x="274" y="736"/>
                  <a:pt x="274" y="723"/>
                </a:cubicBezTo>
                <a:cubicBezTo>
                  <a:pt x="324" y="723"/>
                  <a:pt x="324" y="723"/>
                  <a:pt x="324" y="723"/>
                </a:cubicBezTo>
                <a:cubicBezTo>
                  <a:pt x="324" y="736"/>
                  <a:pt x="313" y="747"/>
                  <a:pt x="299" y="747"/>
                </a:cubicBezTo>
                <a:close/>
                <a:moveTo>
                  <a:pt x="386" y="673"/>
                </a:moveTo>
                <a:cubicBezTo>
                  <a:pt x="212" y="673"/>
                  <a:pt x="212" y="673"/>
                  <a:pt x="212" y="673"/>
                </a:cubicBezTo>
                <a:cubicBezTo>
                  <a:pt x="205" y="673"/>
                  <a:pt x="200" y="667"/>
                  <a:pt x="200" y="660"/>
                </a:cubicBezTo>
                <a:cubicBezTo>
                  <a:pt x="200" y="653"/>
                  <a:pt x="205" y="648"/>
                  <a:pt x="212" y="648"/>
                </a:cubicBezTo>
                <a:cubicBezTo>
                  <a:pt x="386" y="648"/>
                  <a:pt x="386" y="648"/>
                  <a:pt x="386" y="648"/>
                </a:cubicBezTo>
                <a:cubicBezTo>
                  <a:pt x="393" y="648"/>
                  <a:pt x="399" y="654"/>
                  <a:pt x="399" y="660"/>
                </a:cubicBezTo>
                <a:cubicBezTo>
                  <a:pt x="399" y="667"/>
                  <a:pt x="393" y="673"/>
                  <a:pt x="386" y="673"/>
                </a:cubicBezTo>
                <a:close/>
                <a:moveTo>
                  <a:pt x="424" y="491"/>
                </a:moveTo>
                <a:cubicBezTo>
                  <a:pt x="424" y="355"/>
                  <a:pt x="424" y="355"/>
                  <a:pt x="424" y="355"/>
                </a:cubicBezTo>
                <a:cubicBezTo>
                  <a:pt x="471" y="261"/>
                  <a:pt x="471" y="261"/>
                  <a:pt x="471" y="261"/>
                </a:cubicBezTo>
                <a:cubicBezTo>
                  <a:pt x="477" y="248"/>
                  <a:pt x="472" y="233"/>
                  <a:pt x="460" y="227"/>
                </a:cubicBezTo>
                <a:cubicBezTo>
                  <a:pt x="447" y="221"/>
                  <a:pt x="433" y="226"/>
                  <a:pt x="426" y="238"/>
                </a:cubicBezTo>
                <a:cubicBezTo>
                  <a:pt x="399" y="293"/>
                  <a:pt x="399" y="293"/>
                  <a:pt x="399" y="293"/>
                </a:cubicBezTo>
                <a:cubicBezTo>
                  <a:pt x="371" y="238"/>
                  <a:pt x="371" y="238"/>
                  <a:pt x="371" y="238"/>
                </a:cubicBezTo>
                <a:cubicBezTo>
                  <a:pt x="363" y="221"/>
                  <a:pt x="335" y="221"/>
                  <a:pt x="327" y="238"/>
                </a:cubicBezTo>
                <a:cubicBezTo>
                  <a:pt x="299" y="293"/>
                  <a:pt x="299" y="293"/>
                  <a:pt x="299" y="293"/>
                </a:cubicBezTo>
                <a:cubicBezTo>
                  <a:pt x="272" y="238"/>
                  <a:pt x="272" y="238"/>
                  <a:pt x="272" y="238"/>
                </a:cubicBezTo>
                <a:cubicBezTo>
                  <a:pt x="263" y="221"/>
                  <a:pt x="236" y="221"/>
                  <a:pt x="227" y="238"/>
                </a:cubicBezTo>
                <a:cubicBezTo>
                  <a:pt x="200" y="293"/>
                  <a:pt x="200" y="293"/>
                  <a:pt x="200" y="293"/>
                </a:cubicBezTo>
                <a:cubicBezTo>
                  <a:pt x="172" y="238"/>
                  <a:pt x="172" y="238"/>
                  <a:pt x="172" y="238"/>
                </a:cubicBezTo>
                <a:cubicBezTo>
                  <a:pt x="166" y="226"/>
                  <a:pt x="151" y="221"/>
                  <a:pt x="139" y="227"/>
                </a:cubicBezTo>
                <a:cubicBezTo>
                  <a:pt x="126" y="234"/>
                  <a:pt x="122" y="248"/>
                  <a:pt x="128" y="261"/>
                </a:cubicBezTo>
                <a:cubicBezTo>
                  <a:pt x="175" y="355"/>
                  <a:pt x="175" y="355"/>
                  <a:pt x="175" y="355"/>
                </a:cubicBezTo>
                <a:cubicBezTo>
                  <a:pt x="175" y="491"/>
                  <a:pt x="175" y="491"/>
                  <a:pt x="175" y="491"/>
                </a:cubicBezTo>
                <a:cubicBezTo>
                  <a:pt x="100" y="450"/>
                  <a:pt x="50" y="374"/>
                  <a:pt x="50" y="287"/>
                </a:cubicBezTo>
                <a:cubicBezTo>
                  <a:pt x="50" y="156"/>
                  <a:pt x="162" y="50"/>
                  <a:pt x="299" y="50"/>
                </a:cubicBezTo>
                <a:cubicBezTo>
                  <a:pt x="437" y="50"/>
                  <a:pt x="548" y="156"/>
                  <a:pt x="548" y="287"/>
                </a:cubicBezTo>
                <a:cubicBezTo>
                  <a:pt x="548" y="374"/>
                  <a:pt x="498" y="450"/>
                  <a:pt x="424" y="4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1" name="组合 40"/>
          <p:cNvGrpSpPr/>
          <p:nvPr>
            <p:custDataLst>
              <p:tags r:id="rId14"/>
            </p:custDataLst>
          </p:nvPr>
        </p:nvGrpSpPr>
        <p:grpSpPr>
          <a:xfrm>
            <a:off x="438050" y="4313849"/>
            <a:ext cx="206079" cy="182905"/>
            <a:chOff x="7551221" y="4142793"/>
            <a:chExt cx="388974" cy="345232"/>
          </a:xfrm>
          <a:solidFill>
            <a:schemeClr val="bg1"/>
          </a:solidFill>
        </p:grpSpPr>
        <p:sp>
          <p:nvSpPr>
            <p:cNvPr id="42" name="Freeform 5"/>
            <p:cNvSpPr>
              <a:spLocks noEditPoints="1"/>
            </p:cNvSpPr>
            <p:nvPr>
              <p:custDataLst>
                <p:tags r:id="rId15"/>
              </p:custDataLst>
            </p:nvPr>
          </p:nvSpPr>
          <p:spPr bwMode="auto">
            <a:xfrm>
              <a:off x="7831781" y="4142793"/>
              <a:ext cx="108414" cy="345232"/>
            </a:xfrm>
            <a:custGeom>
              <a:avLst/>
              <a:gdLst>
                <a:gd name="T0" fmla="*/ 194 w 194"/>
                <a:gd name="T1" fmla="*/ 164 h 617"/>
                <a:gd name="T2" fmla="*/ 194 w 194"/>
                <a:gd name="T3" fmla="*/ 164 h 617"/>
                <a:gd name="T4" fmla="*/ 194 w 194"/>
                <a:gd name="T5" fmla="*/ 160 h 617"/>
                <a:gd name="T6" fmla="*/ 193 w 194"/>
                <a:gd name="T7" fmla="*/ 160 h 617"/>
                <a:gd name="T8" fmla="*/ 193 w 194"/>
                <a:gd name="T9" fmla="*/ 159 h 617"/>
                <a:gd name="T10" fmla="*/ 192 w 194"/>
                <a:gd name="T11" fmla="*/ 156 h 617"/>
                <a:gd name="T12" fmla="*/ 192 w 194"/>
                <a:gd name="T13" fmla="*/ 156 h 617"/>
                <a:gd name="T14" fmla="*/ 192 w 194"/>
                <a:gd name="T15" fmla="*/ 156 h 617"/>
                <a:gd name="T16" fmla="*/ 115 w 194"/>
                <a:gd name="T17" fmla="*/ 11 h 617"/>
                <a:gd name="T18" fmla="*/ 97 w 194"/>
                <a:gd name="T19" fmla="*/ 0 h 617"/>
                <a:gd name="T20" fmla="*/ 80 w 194"/>
                <a:gd name="T21" fmla="*/ 11 h 617"/>
                <a:gd name="T22" fmla="*/ 3 w 194"/>
                <a:gd name="T23" fmla="*/ 156 h 617"/>
                <a:gd name="T24" fmla="*/ 3 w 194"/>
                <a:gd name="T25" fmla="*/ 156 h 617"/>
                <a:gd name="T26" fmla="*/ 3 w 194"/>
                <a:gd name="T27" fmla="*/ 156 h 617"/>
                <a:gd name="T28" fmla="*/ 2 w 194"/>
                <a:gd name="T29" fmla="*/ 159 h 617"/>
                <a:gd name="T30" fmla="*/ 1 w 194"/>
                <a:gd name="T31" fmla="*/ 160 h 617"/>
                <a:gd name="T32" fmla="*/ 1 w 194"/>
                <a:gd name="T33" fmla="*/ 160 h 617"/>
                <a:gd name="T34" fmla="*/ 1 w 194"/>
                <a:gd name="T35" fmla="*/ 164 h 617"/>
                <a:gd name="T36" fmla="*/ 1 w 194"/>
                <a:gd name="T37" fmla="*/ 164 h 617"/>
                <a:gd name="T38" fmla="*/ 0 w 194"/>
                <a:gd name="T39" fmla="*/ 166 h 617"/>
                <a:gd name="T40" fmla="*/ 0 w 194"/>
                <a:gd name="T41" fmla="*/ 597 h 617"/>
                <a:gd name="T42" fmla="*/ 20 w 194"/>
                <a:gd name="T43" fmla="*/ 617 h 617"/>
                <a:gd name="T44" fmla="*/ 174 w 194"/>
                <a:gd name="T45" fmla="*/ 617 h 617"/>
                <a:gd name="T46" fmla="*/ 194 w 194"/>
                <a:gd name="T47" fmla="*/ 597 h 617"/>
                <a:gd name="T48" fmla="*/ 194 w 194"/>
                <a:gd name="T49" fmla="*/ 166 h 617"/>
                <a:gd name="T50" fmla="*/ 194 w 194"/>
                <a:gd name="T51" fmla="*/ 164 h 617"/>
                <a:gd name="T52" fmla="*/ 40 w 194"/>
                <a:gd name="T53" fmla="*/ 193 h 617"/>
                <a:gd name="T54" fmla="*/ 91 w 194"/>
                <a:gd name="T55" fmla="*/ 209 h 617"/>
                <a:gd name="T56" fmla="*/ 97 w 194"/>
                <a:gd name="T57" fmla="*/ 210 h 617"/>
                <a:gd name="T58" fmla="*/ 103 w 194"/>
                <a:gd name="T59" fmla="*/ 209 h 617"/>
                <a:gd name="T60" fmla="*/ 154 w 194"/>
                <a:gd name="T61" fmla="*/ 193 h 617"/>
                <a:gd name="T62" fmla="*/ 154 w 194"/>
                <a:gd name="T63" fmla="*/ 491 h 617"/>
                <a:gd name="T64" fmla="*/ 40 w 194"/>
                <a:gd name="T65" fmla="*/ 491 h 617"/>
                <a:gd name="T66" fmla="*/ 40 w 194"/>
                <a:gd name="T67" fmla="*/ 193 h 617"/>
                <a:gd name="T68" fmla="*/ 97 w 194"/>
                <a:gd name="T69" fmla="*/ 63 h 617"/>
                <a:gd name="T70" fmla="*/ 145 w 194"/>
                <a:gd name="T71" fmla="*/ 154 h 617"/>
                <a:gd name="T72" fmla="*/ 97 w 194"/>
                <a:gd name="T73" fmla="*/ 169 h 617"/>
                <a:gd name="T74" fmla="*/ 49 w 194"/>
                <a:gd name="T75" fmla="*/ 154 h 617"/>
                <a:gd name="T76" fmla="*/ 97 w 194"/>
                <a:gd name="T77" fmla="*/ 63 h 617"/>
                <a:gd name="T78" fmla="*/ 40 w 194"/>
                <a:gd name="T79" fmla="*/ 577 h 617"/>
                <a:gd name="T80" fmla="*/ 40 w 194"/>
                <a:gd name="T81" fmla="*/ 577 h 617"/>
                <a:gd name="T82" fmla="*/ 40 w 194"/>
                <a:gd name="T83" fmla="*/ 531 h 617"/>
                <a:gd name="T84" fmla="*/ 154 w 194"/>
                <a:gd name="T85" fmla="*/ 531 h 617"/>
                <a:gd name="T86" fmla="*/ 154 w 194"/>
                <a:gd name="T87" fmla="*/ 577 h 617"/>
                <a:gd name="T88" fmla="*/ 40 w 194"/>
                <a:gd name="T89" fmla="*/ 577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4" h="617">
                  <a:moveTo>
                    <a:pt x="194" y="164"/>
                  </a:moveTo>
                  <a:cubicBezTo>
                    <a:pt x="194" y="164"/>
                    <a:pt x="194" y="164"/>
                    <a:pt x="194" y="164"/>
                  </a:cubicBezTo>
                  <a:cubicBezTo>
                    <a:pt x="194" y="162"/>
                    <a:pt x="194" y="161"/>
                    <a:pt x="194" y="160"/>
                  </a:cubicBezTo>
                  <a:cubicBezTo>
                    <a:pt x="194" y="160"/>
                    <a:pt x="194" y="160"/>
                    <a:pt x="193" y="160"/>
                  </a:cubicBezTo>
                  <a:cubicBezTo>
                    <a:pt x="193" y="160"/>
                    <a:pt x="193" y="160"/>
                    <a:pt x="193" y="159"/>
                  </a:cubicBezTo>
                  <a:cubicBezTo>
                    <a:pt x="193" y="158"/>
                    <a:pt x="193" y="157"/>
                    <a:pt x="192" y="156"/>
                  </a:cubicBezTo>
                  <a:cubicBezTo>
                    <a:pt x="192" y="156"/>
                    <a:pt x="192" y="156"/>
                    <a:pt x="192" y="156"/>
                  </a:cubicBezTo>
                  <a:cubicBezTo>
                    <a:pt x="192" y="156"/>
                    <a:pt x="192" y="156"/>
                    <a:pt x="192" y="156"/>
                  </a:cubicBezTo>
                  <a:cubicBezTo>
                    <a:pt x="115" y="11"/>
                    <a:pt x="115" y="11"/>
                    <a:pt x="115" y="11"/>
                  </a:cubicBezTo>
                  <a:cubicBezTo>
                    <a:pt x="112" y="4"/>
                    <a:pt x="105" y="0"/>
                    <a:pt x="97" y="0"/>
                  </a:cubicBezTo>
                  <a:cubicBezTo>
                    <a:pt x="90" y="0"/>
                    <a:pt x="83" y="4"/>
                    <a:pt x="80" y="11"/>
                  </a:cubicBezTo>
                  <a:cubicBezTo>
                    <a:pt x="3" y="156"/>
                    <a:pt x="3" y="156"/>
                    <a:pt x="3" y="156"/>
                  </a:cubicBezTo>
                  <a:cubicBezTo>
                    <a:pt x="3" y="156"/>
                    <a:pt x="3" y="156"/>
                    <a:pt x="3" y="156"/>
                  </a:cubicBezTo>
                  <a:cubicBezTo>
                    <a:pt x="3" y="156"/>
                    <a:pt x="3" y="156"/>
                    <a:pt x="3" y="156"/>
                  </a:cubicBezTo>
                  <a:cubicBezTo>
                    <a:pt x="2" y="157"/>
                    <a:pt x="2" y="158"/>
                    <a:pt x="2" y="159"/>
                  </a:cubicBezTo>
                  <a:cubicBezTo>
                    <a:pt x="1" y="160"/>
                    <a:pt x="1" y="160"/>
                    <a:pt x="1" y="160"/>
                  </a:cubicBezTo>
                  <a:cubicBezTo>
                    <a:pt x="1" y="160"/>
                    <a:pt x="1" y="160"/>
                    <a:pt x="1" y="160"/>
                  </a:cubicBezTo>
                  <a:cubicBezTo>
                    <a:pt x="1" y="161"/>
                    <a:pt x="1" y="162"/>
                    <a:pt x="1" y="164"/>
                  </a:cubicBezTo>
                  <a:cubicBezTo>
                    <a:pt x="1" y="164"/>
                    <a:pt x="1" y="164"/>
                    <a:pt x="1" y="164"/>
                  </a:cubicBezTo>
                  <a:cubicBezTo>
                    <a:pt x="1" y="165"/>
                    <a:pt x="0" y="165"/>
                    <a:pt x="0" y="16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608"/>
                    <a:pt x="9" y="617"/>
                    <a:pt x="20" y="617"/>
                  </a:cubicBezTo>
                  <a:cubicBezTo>
                    <a:pt x="174" y="617"/>
                    <a:pt x="174" y="617"/>
                    <a:pt x="174" y="617"/>
                  </a:cubicBezTo>
                  <a:cubicBezTo>
                    <a:pt x="185" y="617"/>
                    <a:pt x="194" y="608"/>
                    <a:pt x="194" y="597"/>
                  </a:cubicBezTo>
                  <a:cubicBezTo>
                    <a:pt x="194" y="166"/>
                    <a:pt x="194" y="166"/>
                    <a:pt x="194" y="166"/>
                  </a:cubicBezTo>
                  <a:cubicBezTo>
                    <a:pt x="194" y="165"/>
                    <a:pt x="194" y="165"/>
                    <a:pt x="194" y="164"/>
                  </a:cubicBezTo>
                  <a:close/>
                  <a:moveTo>
                    <a:pt x="40" y="193"/>
                  </a:moveTo>
                  <a:cubicBezTo>
                    <a:pt x="91" y="209"/>
                    <a:pt x="91" y="209"/>
                    <a:pt x="91" y="209"/>
                  </a:cubicBezTo>
                  <a:cubicBezTo>
                    <a:pt x="93" y="209"/>
                    <a:pt x="95" y="210"/>
                    <a:pt x="97" y="210"/>
                  </a:cubicBezTo>
                  <a:cubicBezTo>
                    <a:pt x="99" y="210"/>
                    <a:pt x="101" y="209"/>
                    <a:pt x="103" y="209"/>
                  </a:cubicBezTo>
                  <a:cubicBezTo>
                    <a:pt x="154" y="193"/>
                    <a:pt x="154" y="193"/>
                    <a:pt x="154" y="193"/>
                  </a:cubicBezTo>
                  <a:cubicBezTo>
                    <a:pt x="154" y="491"/>
                    <a:pt x="154" y="491"/>
                    <a:pt x="154" y="491"/>
                  </a:cubicBezTo>
                  <a:cubicBezTo>
                    <a:pt x="40" y="491"/>
                    <a:pt x="40" y="491"/>
                    <a:pt x="40" y="491"/>
                  </a:cubicBezTo>
                  <a:lnTo>
                    <a:pt x="40" y="193"/>
                  </a:lnTo>
                  <a:close/>
                  <a:moveTo>
                    <a:pt x="97" y="63"/>
                  </a:moveTo>
                  <a:cubicBezTo>
                    <a:pt x="145" y="154"/>
                    <a:pt x="145" y="154"/>
                    <a:pt x="145" y="154"/>
                  </a:cubicBezTo>
                  <a:cubicBezTo>
                    <a:pt x="97" y="169"/>
                    <a:pt x="97" y="169"/>
                    <a:pt x="97" y="169"/>
                  </a:cubicBezTo>
                  <a:cubicBezTo>
                    <a:pt x="49" y="154"/>
                    <a:pt x="49" y="154"/>
                    <a:pt x="49" y="154"/>
                  </a:cubicBezTo>
                  <a:lnTo>
                    <a:pt x="97" y="63"/>
                  </a:lnTo>
                  <a:close/>
                  <a:moveTo>
                    <a:pt x="40" y="577"/>
                  </a:moveTo>
                  <a:cubicBezTo>
                    <a:pt x="40" y="577"/>
                    <a:pt x="40" y="577"/>
                    <a:pt x="40" y="577"/>
                  </a:cubicBezTo>
                  <a:cubicBezTo>
                    <a:pt x="40" y="531"/>
                    <a:pt x="40" y="531"/>
                    <a:pt x="40" y="531"/>
                  </a:cubicBezTo>
                  <a:cubicBezTo>
                    <a:pt x="154" y="531"/>
                    <a:pt x="154" y="531"/>
                    <a:pt x="154" y="531"/>
                  </a:cubicBezTo>
                  <a:cubicBezTo>
                    <a:pt x="154" y="577"/>
                    <a:pt x="154" y="577"/>
                    <a:pt x="154" y="577"/>
                  </a:cubicBezTo>
                  <a:lnTo>
                    <a:pt x="40" y="5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Freeform 6"/>
            <p:cNvSpPr>
              <a:spLocks noEditPoints="1"/>
            </p:cNvSpPr>
            <p:nvPr>
              <p:custDataLst>
                <p:tags r:id="rId16"/>
              </p:custDataLst>
            </p:nvPr>
          </p:nvSpPr>
          <p:spPr bwMode="auto">
            <a:xfrm>
              <a:off x="7551221" y="4142793"/>
              <a:ext cx="259159" cy="345232"/>
            </a:xfrm>
            <a:custGeom>
              <a:avLst/>
              <a:gdLst>
                <a:gd name="T0" fmla="*/ 443 w 463"/>
                <a:gd name="T1" fmla="*/ 0 h 617"/>
                <a:gd name="T2" fmla="*/ 20 w 463"/>
                <a:gd name="T3" fmla="*/ 0 h 617"/>
                <a:gd name="T4" fmla="*/ 0 w 463"/>
                <a:gd name="T5" fmla="*/ 20 h 617"/>
                <a:gd name="T6" fmla="*/ 0 w 463"/>
                <a:gd name="T7" fmla="*/ 597 h 617"/>
                <a:gd name="T8" fmla="*/ 20 w 463"/>
                <a:gd name="T9" fmla="*/ 617 h 617"/>
                <a:gd name="T10" fmla="*/ 443 w 463"/>
                <a:gd name="T11" fmla="*/ 617 h 617"/>
                <a:gd name="T12" fmla="*/ 463 w 463"/>
                <a:gd name="T13" fmla="*/ 597 h 617"/>
                <a:gd name="T14" fmla="*/ 463 w 463"/>
                <a:gd name="T15" fmla="*/ 20 h 617"/>
                <a:gd name="T16" fmla="*/ 443 w 463"/>
                <a:gd name="T17" fmla="*/ 0 h 617"/>
                <a:gd name="T18" fmla="*/ 423 w 463"/>
                <a:gd name="T19" fmla="*/ 577 h 617"/>
                <a:gd name="T20" fmla="*/ 40 w 463"/>
                <a:gd name="T21" fmla="*/ 577 h 617"/>
                <a:gd name="T22" fmla="*/ 40 w 463"/>
                <a:gd name="T23" fmla="*/ 40 h 617"/>
                <a:gd name="T24" fmla="*/ 423 w 463"/>
                <a:gd name="T25" fmla="*/ 40 h 617"/>
                <a:gd name="T26" fmla="*/ 423 w 463"/>
                <a:gd name="T27" fmla="*/ 577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2" h="617">
                  <a:moveTo>
                    <a:pt x="44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608"/>
                    <a:pt x="9" y="617"/>
                    <a:pt x="20" y="617"/>
                  </a:cubicBezTo>
                  <a:cubicBezTo>
                    <a:pt x="443" y="617"/>
                    <a:pt x="443" y="617"/>
                    <a:pt x="443" y="617"/>
                  </a:cubicBezTo>
                  <a:cubicBezTo>
                    <a:pt x="454" y="617"/>
                    <a:pt x="463" y="608"/>
                    <a:pt x="463" y="597"/>
                  </a:cubicBezTo>
                  <a:cubicBezTo>
                    <a:pt x="463" y="20"/>
                    <a:pt x="463" y="20"/>
                    <a:pt x="463" y="20"/>
                  </a:cubicBezTo>
                  <a:cubicBezTo>
                    <a:pt x="463" y="9"/>
                    <a:pt x="454" y="0"/>
                    <a:pt x="443" y="0"/>
                  </a:cubicBezTo>
                  <a:close/>
                  <a:moveTo>
                    <a:pt x="423" y="577"/>
                  </a:moveTo>
                  <a:cubicBezTo>
                    <a:pt x="40" y="577"/>
                    <a:pt x="40" y="577"/>
                    <a:pt x="40" y="577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423" y="40"/>
                    <a:pt x="423" y="40"/>
                    <a:pt x="423" y="40"/>
                  </a:cubicBezTo>
                  <a:lnTo>
                    <a:pt x="423" y="5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Freeform 7"/>
            <p:cNvSpPr/>
            <p:nvPr>
              <p:custDataLst>
                <p:tags r:id="rId17"/>
              </p:custDataLst>
            </p:nvPr>
          </p:nvSpPr>
          <p:spPr bwMode="auto">
            <a:xfrm>
              <a:off x="7595433" y="4276606"/>
              <a:ext cx="171911" cy="22341"/>
            </a:xfrm>
            <a:custGeom>
              <a:avLst/>
              <a:gdLst>
                <a:gd name="T0" fmla="*/ 20 w 307"/>
                <a:gd name="T1" fmla="*/ 40 h 40"/>
                <a:gd name="T2" fmla="*/ 287 w 307"/>
                <a:gd name="T3" fmla="*/ 40 h 40"/>
                <a:gd name="T4" fmla="*/ 307 w 307"/>
                <a:gd name="T5" fmla="*/ 20 h 40"/>
                <a:gd name="T6" fmla="*/ 287 w 307"/>
                <a:gd name="T7" fmla="*/ 0 h 40"/>
                <a:gd name="T8" fmla="*/ 20 w 307"/>
                <a:gd name="T9" fmla="*/ 0 h 40"/>
                <a:gd name="T10" fmla="*/ 0 w 307"/>
                <a:gd name="T11" fmla="*/ 20 h 40"/>
                <a:gd name="T12" fmla="*/ 20 w 307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7" h="40">
                  <a:moveTo>
                    <a:pt x="20" y="40"/>
                  </a:moveTo>
                  <a:cubicBezTo>
                    <a:pt x="287" y="40"/>
                    <a:pt x="287" y="40"/>
                    <a:pt x="287" y="40"/>
                  </a:cubicBezTo>
                  <a:cubicBezTo>
                    <a:pt x="298" y="40"/>
                    <a:pt x="307" y="31"/>
                    <a:pt x="307" y="20"/>
                  </a:cubicBezTo>
                  <a:cubicBezTo>
                    <a:pt x="307" y="9"/>
                    <a:pt x="298" y="0"/>
                    <a:pt x="287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Freeform 8"/>
            <p:cNvSpPr/>
            <p:nvPr>
              <p:custDataLst>
                <p:tags r:id="rId18"/>
              </p:custDataLst>
            </p:nvPr>
          </p:nvSpPr>
          <p:spPr bwMode="auto">
            <a:xfrm>
              <a:off x="7595433" y="4221105"/>
              <a:ext cx="171911" cy="22341"/>
            </a:xfrm>
            <a:custGeom>
              <a:avLst/>
              <a:gdLst>
                <a:gd name="T0" fmla="*/ 20 w 307"/>
                <a:gd name="T1" fmla="*/ 40 h 40"/>
                <a:gd name="T2" fmla="*/ 287 w 307"/>
                <a:gd name="T3" fmla="*/ 40 h 40"/>
                <a:gd name="T4" fmla="*/ 307 w 307"/>
                <a:gd name="T5" fmla="*/ 20 h 40"/>
                <a:gd name="T6" fmla="*/ 287 w 307"/>
                <a:gd name="T7" fmla="*/ 0 h 40"/>
                <a:gd name="T8" fmla="*/ 20 w 307"/>
                <a:gd name="T9" fmla="*/ 0 h 40"/>
                <a:gd name="T10" fmla="*/ 0 w 307"/>
                <a:gd name="T11" fmla="*/ 20 h 40"/>
                <a:gd name="T12" fmla="*/ 20 w 307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7" h="40">
                  <a:moveTo>
                    <a:pt x="20" y="40"/>
                  </a:moveTo>
                  <a:cubicBezTo>
                    <a:pt x="287" y="40"/>
                    <a:pt x="287" y="40"/>
                    <a:pt x="287" y="40"/>
                  </a:cubicBezTo>
                  <a:cubicBezTo>
                    <a:pt x="298" y="40"/>
                    <a:pt x="307" y="31"/>
                    <a:pt x="307" y="20"/>
                  </a:cubicBezTo>
                  <a:cubicBezTo>
                    <a:pt x="307" y="9"/>
                    <a:pt x="298" y="0"/>
                    <a:pt x="287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Freeform 9"/>
            <p:cNvSpPr/>
            <p:nvPr>
              <p:custDataLst>
                <p:tags r:id="rId19"/>
              </p:custDataLst>
            </p:nvPr>
          </p:nvSpPr>
          <p:spPr bwMode="auto">
            <a:xfrm>
              <a:off x="7595433" y="4331401"/>
              <a:ext cx="171911" cy="22341"/>
            </a:xfrm>
            <a:custGeom>
              <a:avLst/>
              <a:gdLst>
                <a:gd name="T0" fmla="*/ 20 w 307"/>
                <a:gd name="T1" fmla="*/ 40 h 40"/>
                <a:gd name="T2" fmla="*/ 287 w 307"/>
                <a:gd name="T3" fmla="*/ 40 h 40"/>
                <a:gd name="T4" fmla="*/ 307 w 307"/>
                <a:gd name="T5" fmla="*/ 20 h 40"/>
                <a:gd name="T6" fmla="*/ 287 w 307"/>
                <a:gd name="T7" fmla="*/ 0 h 40"/>
                <a:gd name="T8" fmla="*/ 20 w 307"/>
                <a:gd name="T9" fmla="*/ 0 h 40"/>
                <a:gd name="T10" fmla="*/ 0 w 307"/>
                <a:gd name="T11" fmla="*/ 20 h 40"/>
                <a:gd name="T12" fmla="*/ 20 w 307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7" h="40">
                  <a:moveTo>
                    <a:pt x="20" y="40"/>
                  </a:moveTo>
                  <a:cubicBezTo>
                    <a:pt x="287" y="40"/>
                    <a:pt x="287" y="40"/>
                    <a:pt x="287" y="40"/>
                  </a:cubicBezTo>
                  <a:cubicBezTo>
                    <a:pt x="298" y="40"/>
                    <a:pt x="307" y="32"/>
                    <a:pt x="307" y="20"/>
                  </a:cubicBezTo>
                  <a:cubicBezTo>
                    <a:pt x="307" y="9"/>
                    <a:pt x="298" y="0"/>
                    <a:pt x="287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2"/>
                    <a:pt x="9" y="40"/>
                    <a:pt x="2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Freeform 10"/>
            <p:cNvSpPr/>
            <p:nvPr>
              <p:custDataLst>
                <p:tags r:id="rId20"/>
              </p:custDataLst>
            </p:nvPr>
          </p:nvSpPr>
          <p:spPr bwMode="auto">
            <a:xfrm>
              <a:off x="7595433" y="4386901"/>
              <a:ext cx="171911" cy="22341"/>
            </a:xfrm>
            <a:custGeom>
              <a:avLst/>
              <a:gdLst>
                <a:gd name="T0" fmla="*/ 20 w 307"/>
                <a:gd name="T1" fmla="*/ 40 h 40"/>
                <a:gd name="T2" fmla="*/ 287 w 307"/>
                <a:gd name="T3" fmla="*/ 40 h 40"/>
                <a:gd name="T4" fmla="*/ 307 w 307"/>
                <a:gd name="T5" fmla="*/ 20 h 40"/>
                <a:gd name="T6" fmla="*/ 287 w 307"/>
                <a:gd name="T7" fmla="*/ 0 h 40"/>
                <a:gd name="T8" fmla="*/ 20 w 307"/>
                <a:gd name="T9" fmla="*/ 0 h 40"/>
                <a:gd name="T10" fmla="*/ 0 w 307"/>
                <a:gd name="T11" fmla="*/ 20 h 40"/>
                <a:gd name="T12" fmla="*/ 20 w 307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7" h="40">
                  <a:moveTo>
                    <a:pt x="20" y="40"/>
                  </a:moveTo>
                  <a:cubicBezTo>
                    <a:pt x="287" y="40"/>
                    <a:pt x="287" y="40"/>
                    <a:pt x="287" y="40"/>
                  </a:cubicBezTo>
                  <a:cubicBezTo>
                    <a:pt x="298" y="40"/>
                    <a:pt x="307" y="31"/>
                    <a:pt x="307" y="20"/>
                  </a:cubicBezTo>
                  <a:cubicBezTo>
                    <a:pt x="307" y="9"/>
                    <a:pt x="298" y="0"/>
                    <a:pt x="287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9" name="图片 8" descr="反白稿校标组合-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6395" y="101600"/>
            <a:ext cx="1639570" cy="4127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629275" y="780415"/>
            <a:ext cx="3117215" cy="41529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42314" y="1334745"/>
            <a:ext cx="39922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专任教师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126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人，外语教师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108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人、传播学教师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18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人；</a:t>
            </a: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高级职称：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69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人，占比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55%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91210" y="2299335"/>
            <a:ext cx="389445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全国广播电视和网络视听行业青年创新人才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人；</a:t>
            </a: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北京交通大学“青年英才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 Ⅱ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类”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2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人；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1" cy="14911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汉仪旗黑-50S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8708572" y="226405"/>
            <a:ext cx="206828" cy="123371"/>
            <a:chOff x="6709229" y="856343"/>
            <a:chExt cx="232229" cy="58057"/>
          </a:xfrm>
        </p:grpSpPr>
        <p:cxnSp>
          <p:nvCxnSpPr>
            <p:cNvPr id="50" name="直接连接符 49"/>
            <p:cNvCxnSpPr/>
            <p:nvPr/>
          </p:nvCxnSpPr>
          <p:spPr>
            <a:xfrm>
              <a:off x="6709229" y="856343"/>
              <a:ext cx="23222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6709229" y="885372"/>
              <a:ext cx="23222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6709229" y="914400"/>
              <a:ext cx="23222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/>
          <p:cNvGrpSpPr/>
          <p:nvPr/>
        </p:nvGrpSpPr>
        <p:grpSpPr>
          <a:xfrm>
            <a:off x="3814333" y="838251"/>
            <a:ext cx="1515335" cy="1515335"/>
            <a:chOff x="3738489" y="766689"/>
            <a:chExt cx="1667021" cy="1667021"/>
          </a:xfrm>
        </p:grpSpPr>
        <p:sp>
          <p:nvSpPr>
            <p:cNvPr id="3" name="椭圆 2"/>
            <p:cNvSpPr/>
            <p:nvPr/>
          </p:nvSpPr>
          <p:spPr>
            <a:xfrm>
              <a:off x="3738489" y="766689"/>
              <a:ext cx="1667021" cy="1667021"/>
            </a:xfrm>
            <a:prstGeom prst="ellipse">
              <a:avLst/>
            </a:prstGeom>
            <a:ln w="57150">
              <a:solidFill>
                <a:srgbClr val="EEF2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3" name="文本框 122"/>
            <p:cNvSpPr txBox="1"/>
            <p:nvPr/>
          </p:nvSpPr>
          <p:spPr>
            <a:xfrm>
              <a:off x="3863441" y="1092368"/>
              <a:ext cx="141711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汉仪旗黑-50S"/>
                </a:rPr>
                <a:t>02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汉仪旗黑-50S"/>
              </a:endParaRPr>
            </a:p>
          </p:txBody>
        </p:sp>
      </p:grpSp>
      <p:sp>
        <p:nvSpPr>
          <p:cNvPr id="124" name="矩形 123"/>
          <p:cNvSpPr/>
          <p:nvPr/>
        </p:nvSpPr>
        <p:spPr bwMode="auto">
          <a:xfrm>
            <a:off x="2524760" y="2617767"/>
            <a:ext cx="409448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400" kern="100" dirty="0">
                <a:solidFill>
                  <a:schemeClr val="accent1"/>
                </a:solidFill>
                <a:latin typeface="思源宋体 CN Heavy" pitchFamily="18" charset="-122"/>
                <a:ea typeface="思源宋体 CN Heavy" pitchFamily="18" charset="-122"/>
                <a:sym typeface="汉仪旗黑-50S"/>
              </a:rPr>
              <a:t>突出优势及特色</a:t>
            </a:r>
          </a:p>
        </p:txBody>
      </p:sp>
      <p:sp>
        <p:nvSpPr>
          <p:cNvPr id="91" name="矩形 90"/>
          <p:cNvSpPr/>
          <p:nvPr/>
        </p:nvSpPr>
        <p:spPr>
          <a:xfrm>
            <a:off x="6986270" y="161578"/>
            <a:ext cx="1722120" cy="252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05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0S" panose="00020600040101010101" charset="-122"/>
                <a:sym typeface="汉仪旗黑-50S"/>
              </a:rPr>
              <a:t>饮 水 思 源      爱 国 荣 校</a:t>
            </a:r>
          </a:p>
        </p:txBody>
      </p:sp>
      <p:pic>
        <p:nvPicPr>
          <p:cNvPr id="6" name="图片占位符 5" descr="e1e5b2e9-ad9f-4c75-9471-db340264e94a"/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7039610" y="472440"/>
            <a:ext cx="1283335" cy="661670"/>
          </a:xfrm>
          <a:prstGeom prst="rect">
            <a:avLst/>
          </a:prstGeom>
        </p:spPr>
      </p:pic>
      <p:pic>
        <p:nvPicPr>
          <p:cNvPr id="12" name="图片占位符 12" descr="4f618d73-2c01-4a2f-a8a4-7c2c53bf0c3d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8316595" y="496570"/>
            <a:ext cx="841375" cy="576580"/>
          </a:xfrm>
          <a:prstGeom prst="rect">
            <a:avLst/>
          </a:prstGeom>
        </p:spPr>
      </p:pic>
      <p:pic>
        <p:nvPicPr>
          <p:cNvPr id="8" name="图片 7" descr="反白稿校标组合-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95" y="283210"/>
            <a:ext cx="1639570" cy="4127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/>
        </p:nvSpPr>
        <p:spPr>
          <a:xfrm>
            <a:off x="0" y="-1"/>
            <a:ext cx="9144001" cy="5588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汉仪旗黑-50S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6236851" y="97310"/>
            <a:ext cx="1960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000" kern="1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  <a:sym typeface="汉仪旗黑-50S"/>
              </a:rPr>
              <a:t>突出优势及特色</a:t>
            </a:r>
          </a:p>
        </p:txBody>
      </p:sp>
      <p:sp>
        <p:nvSpPr>
          <p:cNvPr id="17" name="矩形: 圆角 16"/>
          <p:cNvSpPr/>
          <p:nvPr/>
        </p:nvSpPr>
        <p:spPr>
          <a:xfrm>
            <a:off x="389471" y="1531420"/>
            <a:ext cx="4036649" cy="2991416"/>
          </a:xfrm>
          <a:prstGeom prst="roundRect">
            <a:avLst>
              <a:gd name="adj" fmla="val 3425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4743141" y="1531420"/>
            <a:ext cx="4036649" cy="2991416"/>
          </a:xfrm>
          <a:prstGeom prst="roundRect">
            <a:avLst>
              <a:gd name="adj" fmla="val 3425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387350" y="1277820"/>
            <a:ext cx="4045057" cy="643180"/>
          </a:xfrm>
          <a:prstGeom prst="roundRect">
            <a:avLst>
              <a:gd name="adj" fmla="val 1556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旗黑-50S" panose="00020600040101010101" charset="-122"/>
              </a:rPr>
              <a:t>国家级专业和师资团队</a:t>
            </a:r>
          </a:p>
        </p:txBody>
      </p:sp>
      <p:sp>
        <p:nvSpPr>
          <p:cNvPr id="22" name="矩形: 圆角 21"/>
          <p:cNvSpPr/>
          <p:nvPr/>
        </p:nvSpPr>
        <p:spPr>
          <a:xfrm>
            <a:off x="4709472" y="1272740"/>
            <a:ext cx="4045057" cy="643180"/>
          </a:xfrm>
          <a:prstGeom prst="roundRect">
            <a:avLst>
              <a:gd name="adj" fmla="val 1556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旗黑-50S" panose="00020600040101010101" charset="-122"/>
              </a:rPr>
              <a:t>多元化支撑学生发展平台</a:t>
            </a:r>
          </a:p>
        </p:txBody>
      </p:sp>
      <p:sp>
        <p:nvSpPr>
          <p:cNvPr id="27" name="矩形 26"/>
          <p:cNvSpPr/>
          <p:nvPr/>
        </p:nvSpPr>
        <p:spPr>
          <a:xfrm>
            <a:off x="389471" y="2082275"/>
            <a:ext cx="3920490" cy="2245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05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国家级一流专业</a:t>
            </a: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05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英语、网络与新媒体</a:t>
            </a: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、西班牙语、传播学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05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国家级一流课程</a:t>
            </a: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：商务英语、学术英语写作、大学英语（精品资源共享课）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05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国家级教学团队</a:t>
            </a: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：大学英语教学团队；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05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国家级教学成果奖</a:t>
            </a:r>
            <a:r>
              <a:rPr lang="en-US" altLang="zh-CN" sz="105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105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教材建设奖</a:t>
            </a: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2005</a:t>
            </a: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en-US" altLang="zh-CN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2009</a:t>
            </a: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en-US" altLang="zh-CN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05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北京市级平台</a:t>
            </a:r>
            <a:r>
              <a:rPr lang="zh-CN" altLang="en-US" sz="105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高等学校实验教学示范中心、在京理工科高校商务英语虚拟教研室、教育部新文科研究和改革实践项目等；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105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694222" y="2046450"/>
            <a:ext cx="4134485" cy="2999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5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国际合作院校</a:t>
            </a:r>
            <a:r>
              <a:rPr lang="zh-CN" altLang="en-US" sz="105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英国兰卡斯特大学（</a:t>
            </a:r>
            <a:r>
              <a:rPr lang="en-US" altLang="zh-CN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QS 160</a:t>
            </a: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）、美国加州大学欧文校区（</a:t>
            </a:r>
            <a:r>
              <a:rPr lang="en-US" altLang="zh-CN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QS 290</a:t>
            </a: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）、西班牙康普顿斯大学（</a:t>
            </a:r>
            <a:r>
              <a:rPr lang="en-US" altLang="zh-CN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QS 160</a:t>
            </a: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）、葡萄牙里斯本大学（</a:t>
            </a:r>
            <a:r>
              <a:rPr lang="en-US" altLang="zh-CN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QS 230</a:t>
            </a: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）等；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5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实习实践平台</a:t>
            </a:r>
            <a:r>
              <a:rPr lang="zh-CN" altLang="en-US" sz="105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中央电视台、《光明日报》等主流媒体；百度等互联网企业；中国外文局、中国交通报社等事业单位；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5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大创和学科竞赛</a:t>
            </a:r>
            <a:r>
              <a:rPr lang="zh-CN" altLang="en-US" sz="105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国家级大创项目</a:t>
            </a:r>
            <a:r>
              <a:rPr lang="en-US" altLang="zh-CN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余项；全国跨文化能力大赛、理解当代中国全国大学生外语能力大赛、全国三维数字化创新设计大赛、模拟</a:t>
            </a:r>
            <a:r>
              <a:rPr lang="en-US" altLang="zh-CN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APEC</a:t>
            </a: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大赛等；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5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精细化培养模式</a:t>
            </a:r>
            <a:r>
              <a:rPr lang="zh-CN" altLang="en-US" sz="105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师生比低、学业导师</a:t>
            </a:r>
            <a:r>
              <a:rPr lang="en-US" altLang="zh-CN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科研导师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105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105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105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反白稿校标组合-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95" y="101600"/>
            <a:ext cx="1639570" cy="4127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1" cy="14911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汉仪旗黑-50S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8708572" y="226405"/>
            <a:ext cx="206828" cy="123371"/>
            <a:chOff x="6709229" y="856343"/>
            <a:chExt cx="232229" cy="58057"/>
          </a:xfrm>
        </p:grpSpPr>
        <p:cxnSp>
          <p:nvCxnSpPr>
            <p:cNvPr id="50" name="直接连接符 49"/>
            <p:cNvCxnSpPr/>
            <p:nvPr/>
          </p:nvCxnSpPr>
          <p:spPr>
            <a:xfrm>
              <a:off x="6709229" y="856343"/>
              <a:ext cx="23222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6709229" y="885372"/>
              <a:ext cx="23222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6709229" y="914400"/>
              <a:ext cx="23222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/>
          <p:cNvGrpSpPr/>
          <p:nvPr/>
        </p:nvGrpSpPr>
        <p:grpSpPr>
          <a:xfrm>
            <a:off x="3814333" y="838251"/>
            <a:ext cx="1515335" cy="1515335"/>
            <a:chOff x="3738489" y="766689"/>
            <a:chExt cx="1667021" cy="1667021"/>
          </a:xfrm>
        </p:grpSpPr>
        <p:sp>
          <p:nvSpPr>
            <p:cNvPr id="3" name="椭圆 2"/>
            <p:cNvSpPr/>
            <p:nvPr/>
          </p:nvSpPr>
          <p:spPr>
            <a:xfrm>
              <a:off x="3738489" y="766689"/>
              <a:ext cx="1667021" cy="1667021"/>
            </a:xfrm>
            <a:prstGeom prst="ellipse">
              <a:avLst/>
            </a:prstGeom>
            <a:ln w="57150">
              <a:solidFill>
                <a:srgbClr val="EEF2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3" name="文本框 122"/>
            <p:cNvSpPr txBox="1"/>
            <p:nvPr/>
          </p:nvSpPr>
          <p:spPr>
            <a:xfrm>
              <a:off x="3863441" y="1092368"/>
              <a:ext cx="141711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汉仪旗黑-50S"/>
                </a:rPr>
                <a:t>03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汉仪旗黑-50S"/>
              </a:endParaRPr>
            </a:p>
          </p:txBody>
        </p:sp>
      </p:grpSp>
      <p:sp>
        <p:nvSpPr>
          <p:cNvPr id="124" name="矩形 123"/>
          <p:cNvSpPr/>
          <p:nvPr/>
        </p:nvSpPr>
        <p:spPr bwMode="auto">
          <a:xfrm>
            <a:off x="2245359" y="2407560"/>
            <a:ext cx="465328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kern="100" dirty="0">
                <a:solidFill>
                  <a:schemeClr val="accent1"/>
                </a:solidFill>
                <a:latin typeface="思源宋体 CN Heavy" pitchFamily="18" charset="-122"/>
                <a:ea typeface="思源宋体 CN Heavy" pitchFamily="18" charset="-122"/>
                <a:sym typeface="汉仪旗黑-50S"/>
              </a:rPr>
              <a:t>2026</a:t>
            </a:r>
            <a:r>
              <a:rPr lang="zh-CN" altLang="en-US" sz="3600" kern="100" dirty="0">
                <a:solidFill>
                  <a:schemeClr val="accent1"/>
                </a:solidFill>
                <a:latin typeface="思源宋体 CN Heavy" pitchFamily="18" charset="-122"/>
                <a:ea typeface="思源宋体 CN Heavy" pitchFamily="18" charset="-122"/>
                <a:sym typeface="汉仪旗黑-50S"/>
              </a:rPr>
              <a:t>招生专业介绍</a:t>
            </a:r>
            <a:endParaRPr lang="en-US" altLang="zh-CN" sz="3600" kern="100" dirty="0">
              <a:solidFill>
                <a:schemeClr val="accent1"/>
              </a:solidFill>
              <a:latin typeface="思源宋体 CN Heavy" pitchFamily="18" charset="-122"/>
              <a:ea typeface="思源宋体 CN Heavy" pitchFamily="18" charset="-122"/>
              <a:sym typeface="汉仪旗黑-50S"/>
            </a:endParaRPr>
          </a:p>
          <a:p>
            <a:pPr algn="ctr"/>
            <a:endParaRPr lang="en-US" altLang="zh-CN" sz="2800" kern="100" dirty="0">
              <a:solidFill>
                <a:schemeClr val="accent1"/>
              </a:solidFill>
              <a:latin typeface="思源宋体 CN Heavy" pitchFamily="18" charset="-122"/>
              <a:ea typeface="思源宋体 CN Heavy" pitchFamily="18" charset="-122"/>
              <a:sym typeface="汉仪旗黑-50S"/>
            </a:endParaRPr>
          </a:p>
          <a:p>
            <a:pPr algn="ctr"/>
            <a:r>
              <a:rPr lang="zh-CN" altLang="en-US" sz="2800" b="1" kern="100" dirty="0">
                <a:solidFill>
                  <a:schemeClr val="accent1"/>
                </a:solidFill>
                <a:latin typeface="思源宋体 CN Heavy" pitchFamily="18" charset="-122"/>
                <a:ea typeface="思源宋体 CN Heavy" pitchFamily="18" charset="-122"/>
                <a:sym typeface="汉仪旗黑-50S"/>
              </a:rPr>
              <a:t>网络与新媒体</a:t>
            </a:r>
            <a:endParaRPr lang="en-US" altLang="zh-CN" sz="2800" b="1" kern="100" dirty="0">
              <a:solidFill>
                <a:schemeClr val="accent1"/>
              </a:solidFill>
              <a:latin typeface="思源宋体 CN Heavy" pitchFamily="18" charset="-122"/>
              <a:ea typeface="思源宋体 CN Heavy" pitchFamily="18" charset="-122"/>
              <a:sym typeface="汉仪旗黑-50S"/>
            </a:endParaRPr>
          </a:p>
          <a:p>
            <a:pPr algn="ctr"/>
            <a:r>
              <a:rPr lang="zh-CN" altLang="en-US" sz="2800" b="1" kern="100" dirty="0">
                <a:solidFill>
                  <a:schemeClr val="accent1"/>
                </a:solidFill>
                <a:latin typeface="思源宋体 CN Heavy" pitchFamily="18" charset="-122"/>
                <a:ea typeface="思源宋体 CN Heavy" pitchFamily="18" charset="-122"/>
                <a:sym typeface="汉仪旗黑-50S"/>
              </a:rPr>
              <a:t>（卓越人才拔尖班）</a:t>
            </a:r>
            <a:endParaRPr lang="en-US" altLang="zh-CN" sz="2800" b="1" kern="100" dirty="0">
              <a:solidFill>
                <a:schemeClr val="accent1"/>
              </a:solidFill>
              <a:latin typeface="思源宋体 CN Heavy" pitchFamily="18" charset="-122"/>
              <a:ea typeface="思源宋体 CN Heavy" pitchFamily="18" charset="-122"/>
              <a:sym typeface="汉仪旗黑-50S"/>
            </a:endParaRPr>
          </a:p>
          <a:p>
            <a:pPr algn="ctr"/>
            <a:endParaRPr lang="zh-CN" altLang="en-US" sz="4400" kern="100" dirty="0">
              <a:solidFill>
                <a:schemeClr val="accent1"/>
              </a:solidFill>
              <a:latin typeface="思源宋体 CN Heavy" pitchFamily="18" charset="-122"/>
              <a:ea typeface="思源宋体 CN Heavy" pitchFamily="18" charset="-122"/>
              <a:sym typeface="汉仪旗黑-50S"/>
            </a:endParaRPr>
          </a:p>
          <a:p>
            <a:pPr algn="ctr"/>
            <a:endParaRPr lang="zh-CN" altLang="en-US" sz="4400" kern="100" dirty="0">
              <a:solidFill>
                <a:schemeClr val="accent1"/>
              </a:solidFill>
              <a:latin typeface="思源宋体 CN Heavy" pitchFamily="18" charset="-122"/>
              <a:ea typeface="思源宋体 CN Heavy" pitchFamily="18" charset="-122"/>
              <a:sym typeface="汉仪旗黑-50S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6986270" y="169198"/>
            <a:ext cx="1722120" cy="252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05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0S" panose="00020600040101010101" charset="-122"/>
                <a:sym typeface="汉仪旗黑-50S"/>
              </a:rPr>
              <a:t>饮 水 思 源      爱 国 荣 校</a:t>
            </a:r>
          </a:p>
        </p:txBody>
      </p:sp>
      <p:pic>
        <p:nvPicPr>
          <p:cNvPr id="6" name="图片占位符 5" descr="e1e5b2e9-ad9f-4c75-9471-db340264e94a"/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7039610" y="472440"/>
            <a:ext cx="1283335" cy="661670"/>
          </a:xfrm>
          <a:prstGeom prst="rect">
            <a:avLst/>
          </a:prstGeom>
        </p:spPr>
      </p:pic>
      <p:pic>
        <p:nvPicPr>
          <p:cNvPr id="12" name="图片占位符 12" descr="4f618d73-2c01-4a2f-a8a4-7c2c53bf0c3d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8316595" y="496570"/>
            <a:ext cx="841375" cy="576580"/>
          </a:xfrm>
          <a:prstGeom prst="rect">
            <a:avLst/>
          </a:prstGeom>
        </p:spPr>
      </p:pic>
      <p:pic>
        <p:nvPicPr>
          <p:cNvPr id="8" name="图片 7" descr="反白稿校标组合-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95" y="283210"/>
            <a:ext cx="1639570" cy="412750"/>
          </a:xfrm>
          <a:prstGeom prst="rect">
            <a:avLst/>
          </a:prstGeom>
        </p:spPr>
      </p:pic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1.7601 Service Pack 1"/>
  <p:tag name="AS_RELEASE_DATE" val="2022.11.14"/>
  <p:tag name="AS_TITLE" val="Aspose.Slides for .NET 4.0 Client Profile"/>
  <p:tag name="AS_VERSION" val="22.11"/>
  <p:tag name="ISLIDE.GUIDESSETTING" val="{&quot;Id&quot;:&quot;GuidesStyle_Narrow&quot;,&quot;Name&quot;:&quot;较窄&quot;,&quot;Kind&quot;:&quot;System&quot;,&quot;OldGuidesSetting&quot;:{&quot;HeaderHeight&quot;:10.0,&quot;FooterHeight&quot;:5.0,&quot;SideMargin&quot;:2.5,&quot;TopMargin&quot;:0.0,&quot;BottomMargin&quot;:0.0,&quot;IntervalMargin&quot;:1.0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33362204724418,&quot;left&quot;:64.85803149606299,&quot;top&quot;:184.94858267716535,&quot;width&quot;:564.5240157480315}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0328346456693,&quot;left&quot;:18,&quot;top&quot;:94.56716535433071,&quot;width&quot;:673.3823622047244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0328346456693,&quot;left&quot;:18,&quot;top&quot;:94.56716535433071,&quot;width&quot;:673.3823622047244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0328346456693,&quot;left&quot;:18,&quot;top&quot;:94.56716535433071,&quot;width&quot;:673.3823622047244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0328346456693,&quot;left&quot;:18,&quot;top&quot;:94.56716535433071,&quot;width&quot;:673.3823622047244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0328346456693,&quot;left&quot;:18,&quot;top&quot;:94.56716535433071,&quot;width&quot;:673.3823622047244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71*194"/>
  <p:tag name="TABLE_ENDDRAG_RECT" val="37*192*671*19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511*159"/>
  <p:tag name="TABLE_ENDDRAG_RECT" val="540*268*511*15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33362204724418,&quot;left&quot;:64.85803149606299,&quot;top&quot;:184.94858267716535,&quot;width&quot;:564.524015748031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33362204724418,&quot;left&quot;:64.85803149606299,&quot;top&quot;:184.94858267716535,&quot;width&quot;:564.524015748031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33362204724418,&quot;left&quot;:64.85803149606299,&quot;top&quot;:184.94858267716535,&quot;width&quot;:564.524015748031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33362204724418,&quot;left&quot;:64.85803149606299,&quot;top&quot;:184.94858267716535,&quot;width&quot;:564.524015748031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7.54700787401575,&quot;left&quot;:23.044015748031494,&quot;top&quot;:106.91448818897638,&quot;width&quot;:673.911968503937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7.54700787401575,&quot;left&quot;:23.044015748031494,&quot;top&quot;:106.91448818897638,&quot;width&quot;:673.911968503937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7.54700787401575,&quot;left&quot;:23.044015748031494,&quot;top&quot;:106.91448818897638,&quot;width&quot;:673.911968503937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7.54700787401575,&quot;left&quot;:23.044015748031494,&quot;top&quot;:106.91448818897638,&quot;width&quot;:673.911968503937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7.54700787401575,&quot;left&quot;:23.044015748031494,&quot;top&quot;:106.91448818897638,&quot;width&quot;:673.91196850393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33362204724418,&quot;left&quot;:64.85803149606299,&quot;top&quot;:184.94858267716535,&quot;width&quot;:564.5240157480315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7.54700787401575,&quot;left&quot;:23.044015748031494,&quot;top&quot;:106.91448818897638,&quot;width&quot;:673.911968503937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7.54700787401575,&quot;left&quot;:23.044015748031494,&quot;top&quot;:106.91448818897638,&quot;width&quot;:673.911968503937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7.54700787401575,&quot;left&quot;:23.044015748031494,&quot;top&quot;:106.91448818897638,&quot;width&quot;:673.911968503937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7.54700787401575,&quot;left&quot;:23.044015748031494,&quot;top&quot;:106.91448818897638,&quot;width&quot;:673.911968503937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7.54700787401575,&quot;left&quot;:23.044015748031494,&quot;top&quot;:106.91448818897638,&quot;width&quot;:673.911968503937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7.54700787401575,&quot;left&quot;:23.044015748031494,&quot;top&quot;:106.91448818897638,&quot;width&quot;:673.911968503937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7.54700787401575,&quot;left&quot;:23.044015748031494,&quot;top&quot;:106.91448818897638,&quot;width&quot;:673.911968503937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1.5428346456693,&quot;left&quot;:18,&quot;top&quot;:102.8571653543307,&quot;width&quot;:368.88984251968503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1.5428346456693,&quot;left&quot;:18,&quot;top&quot;:102.8571653543307,&quot;width&quot;:368.88984251968503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1.5428346456693,&quot;left&quot;:18,&quot;top&quot;:102.8571653543307,&quot;width&quot;:368.8898425196850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33362204724418,&quot;left&quot;:64.85803149606299,&quot;top&quot;:184.94858267716535,&quot;width&quot;:564.5240157480315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1.5428346456693,&quot;left&quot;:18,&quot;top&quot;:102.8571653543307,&quot;width&quot;:368.88984251968503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1.5428346456693,&quot;left&quot;:18,&quot;top&quot;:102.8571653543307,&quot;width&quot;:368.88984251968503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1.5428346456693,&quot;left&quot;:18,&quot;top&quot;:102.8571653543307,&quot;width&quot;:368.88984251968503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1.5428346456693,&quot;left&quot;:18,&quot;top&quot;:102.8571653543307,&quot;width&quot;:368.88984251968503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1.5428346456693,&quot;left&quot;:18,&quot;top&quot;:102.8571653543307,&quot;width&quot;:368.88984251968503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1.5428346456693,&quot;left&quot;:18,&quot;top&quot;:102.8571653543307,&quot;width&quot;:368.88984251968503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1.5428346456693,&quot;left&quot;:18,&quot;top&quot;:102.8571653543307,&quot;width&quot;:368.88984251968503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1.5428346456693,&quot;left&quot;:18,&quot;top&quot;:102.8571653543307,&quot;width&quot;:368.88984251968503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1.5428346456693,&quot;left&quot;:18,&quot;top&quot;:102.8571653543307,&quot;width&quot;:368.88984251968503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1.5428346456693,&quot;left&quot;:18,&quot;top&quot;:102.8571653543307,&quot;width&quot;:368.8898425196850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33362204724418,&quot;left&quot;:64.85803149606299,&quot;top&quot;:184.94858267716535,&quot;width&quot;:564.5240157480315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1.5428346456693,&quot;left&quot;:18,&quot;top&quot;:102.8571653543307,&quot;width&quot;:368.88984251968503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1.5428346456693,&quot;left&quot;:18,&quot;top&quot;:102.8571653543307,&quot;width&quot;:368.88984251968503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1.5428346456693,&quot;left&quot;:18,&quot;top&quot;:102.8571653543307,&quot;width&quot;:368.88984251968503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1.5428346456693,&quot;left&quot;:18,&quot;top&quot;:102.8571653543307,&quot;width&quot;:368.88984251968503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1.5428346456693,&quot;left&quot;:18,&quot;top&quot;:102.8571653543307,&quot;width&quot;:368.88984251968503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1.5428346456693,&quot;left&quot;:18,&quot;top&quot;:102.8571653543307,&quot;width&quot;:368.88984251968503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1.5428346456693,&quot;left&quot;:18,&quot;top&quot;:102.8571653543307,&quot;width&quot;:368.88984251968503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01425196850397,&quot;left&quot;:41.05,&quot;top&quot;:95.40007874015748,&quot;width&quot;:638.0440157480315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01425196850397,&quot;left&quot;:41.05,&quot;top&quot;:95.40007874015748,&quot;width&quot;:638.0440157480315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01425196850397,&quot;left&quot;:41.05,&quot;top&quot;:95.40007874015748,&quot;width&quot;:638.044015748031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33362204724418,&quot;left&quot;:64.85803149606299,&quot;top&quot;:184.94858267716535,&quot;width&quot;:564.5240157480315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01425196850397,&quot;left&quot;:41.05,&quot;top&quot;:95.40007874015748,&quot;width&quot;:638.0440157480315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01425196850397,&quot;left&quot;:41.05,&quot;top&quot;:95.40007874015748,&quot;width&quot;:638.0440157480315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01425196850397,&quot;left&quot;:41.05,&quot;top&quot;:95.40007874015748,&quot;width&quot;:638.0440157480315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01425196850397,&quot;left&quot;:41.05,&quot;top&quot;:95.40007874015748,&quot;width&quot;:638.0440157480315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01425196850397,&quot;left&quot;:41.05,&quot;top&quot;:95.40007874015748,&quot;width&quot;:638.0440157480315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01425196850397,&quot;left&quot;:41.05,&quot;top&quot;:95.40007874015748,&quot;width&quot;:638.0440157480315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01425196850397,&quot;left&quot;:41.05,&quot;top&quot;:95.40007874015748,&quot;width&quot;:638.0440157480315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01425196850397,&quot;left&quot;:41.05,&quot;top&quot;:95.40007874015748,&quot;width&quot;:638.0440157480315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01425196850397,&quot;left&quot;:41.05,&quot;top&quot;:95.40007874015748,&quot;width&quot;:638.0440157480315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01425196850397,&quot;left&quot;:41.05,&quot;top&quot;:95.40007874015748,&quot;width&quot;:638.044015748031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33362204724418,&quot;left&quot;:64.85803149606299,&quot;top&quot;:184.94858267716535,&quot;width&quot;:564.5240157480315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01425196850397,&quot;left&quot;:41.05,&quot;top&quot;:95.40007874015748,&quot;width&quot;:638.0440157480315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01425196850397,&quot;left&quot;:41.05,&quot;top&quot;:95.40007874015748,&quot;width&quot;:638.0440157480315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01425196850397,&quot;left&quot;:41.05,&quot;top&quot;:95.40007874015748,&quot;width&quot;:638.0440157480315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01425196850397,&quot;left&quot;:41.05,&quot;top&quot;:95.40007874015748,&quot;width&quot;:638.0440157480315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01425196850397,&quot;left&quot;:41.05,&quot;top&quot;:95.40007874015748,&quot;width&quot;:638.0440157480315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41*169"/>
  <p:tag name="TABLE_ENDDRAG_RECT" val="39*207*641*16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76440944881887,&quot;left&quot;:-44.25,&quot;top&quot;:116.9855905511811,&quot;width&quot;:736.182125984252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76440944881887,&quot;left&quot;:-44.25,&quot;top&quot;:116.9855905511811,&quot;width&quot;:736.182125984252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67.0462204724413,&quot;left&quot;:475.93212598425197,&quot;top&quot;:96.92307086614173,&quot;width&quot;:227.06787401574783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67.0462204724413,&quot;left&quot;:475.93212598425197,&quot;top&quot;:96.92307086614173,&quot;width&quot;:227.06787401574783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33362204724418,&quot;left&quot;:64.85803149606299,&quot;top&quot;:184.94858267716535,&quot;width&quot;:564.5240157480315}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67.0462204724413,&quot;left&quot;:475.93212598425197,&quot;top&quot;:96.92307086614173,&quot;width&quot;:227.06787401574783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67.0462204724413,&quot;left&quot;:475.93212598425197,&quot;top&quot;:96.92307086614173,&quot;width&quot;:227.06787401574783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67.0462204724413,&quot;left&quot;:475.93212598425197,&quot;top&quot;:96.92307086614173,&quot;width&quot;:227.06787401574783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1.31826771653542,&quot;left&quot;:475.93212598425197,&quot;top&quot;:96.92307086614173,&quot;width&quot;:227.06787401574783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67.0462204724413,&quot;left&quot;:475.93212598425197,&quot;top&quot;:96.92307086614173,&quot;width&quot;:227.06787401574783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67.0462204724413,&quot;left&quot;:475.93212598425197,&quot;top&quot;:96.92307086614173,&quot;width&quot;:227.06787401574783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67.0462204724413,&quot;left&quot;:475.93212598425197,&quot;top&quot;:96.92307086614173,&quot;width&quot;:227.06787401574783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67.0462204724413,&quot;left&quot;:475.93212598425197,&quot;top&quot;:96.92307086614173,&quot;width&quot;:227.06787401574783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67.0462204724413,&quot;left&quot;:475.93212598425197,&quot;top&quot;:96.92307086614173,&quot;width&quot;:227.06787401574783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67.0462204724413,&quot;left&quot;:475.93212598425197,&quot;top&quot;:96.92307086614173,&quot;width&quot;:227.06787401574783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33362204724418,&quot;left&quot;:64.85803149606299,&quot;top&quot;:184.94858267716535,&quot;width&quot;:564.5240157480315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67.0462204724413,&quot;left&quot;:475.93212598425197,&quot;top&quot;:96.92307086614173,&quot;width&quot;:227.06787401574783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0328346456693,&quot;left&quot;:18,&quot;top&quot;:94.56716535433071,&quot;width&quot;:673.3823622047244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0328346456693,&quot;left&quot;:18,&quot;top&quot;:94.56716535433071,&quot;width&quot;:673.3823622047244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0328346456693,&quot;left&quot;:18,&quot;top&quot;:94.56716535433071,&quot;width&quot;:673.3823622047244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0328346456693,&quot;left&quot;:18,&quot;top&quot;:94.56716535433071,&quot;width&quot;:673.3823622047244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0328346456693,&quot;left&quot;:18,&quot;top&quot;:94.56716535433071,&quot;width&quot;:673.3823622047244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0328346456693,&quot;left&quot;:18,&quot;top&quot;:94.56716535433071,&quot;width&quot;:673.3823622047244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0328346456693,&quot;left&quot;:18,&quot;top&quot;:94.56716535433071,&quot;width&quot;:673.3823622047244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0328346456693,&quot;left&quot;:18,&quot;top&quot;:94.56716535433071,&quot;width&quot;:673.3823622047244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0328346456693,&quot;left&quot;:18,&quot;top&quot;:94.56716535433071,&quot;width&quot;:673.3823622047244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33362204724418,&quot;left&quot;:64.85803149606299,&quot;top&quot;:184.94858267716535,&quot;width&quot;:564.5240157480315}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0328346456693,&quot;left&quot;:18,&quot;top&quot;:94.56716535433071,&quot;width&quot;:673.3823622047244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0328346456693,&quot;left&quot;:18,&quot;top&quot;:94.56716535433071,&quot;width&quot;:673.3823622047244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0328346456693,&quot;left&quot;:18,&quot;top&quot;:94.56716535433071,&quot;width&quot;:673.3823622047244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0328346456693,&quot;left&quot;:18,&quot;top&quot;:94.56716535433071,&quot;width&quot;:673.3823622047244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0328346456693,&quot;left&quot;:18,&quot;top&quot;:94.56716535433071,&quot;width&quot;:673.3823622047244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0328346456693,&quot;left&quot;:18,&quot;top&quot;:94.56716535433071,&quot;width&quot;:673.3823622047244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0328346456693,&quot;left&quot;:18,&quot;top&quot;:94.56716535433071,&quot;width&quot;:673.3823622047244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0328346456693,&quot;left&quot;:18,&quot;top&quot;:94.56716535433071,&quot;width&quot;:673.3823622047244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0328346456693,&quot;left&quot;:18,&quot;top&quot;:94.56716535433071,&quot;width&quot;:673.3823622047244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0328346456693,&quot;left&quot;:18,&quot;top&quot;:94.56716535433071,&quot;width&quot;:673.3823622047244}"/>
</p:tagLst>
</file>

<file path=ppt/theme/theme1.xml><?xml version="1.0" encoding="utf-8"?>
<a:theme xmlns:a="http://schemas.openxmlformats.org/drawingml/2006/main" name="第一PPT，www.1ppt.com">
  <a:themeElements>
    <a:clrScheme name="蓝色清新答辩1">
      <a:dk1>
        <a:sysClr val="windowText" lastClr="000000"/>
      </a:dk1>
      <a:lt1>
        <a:sysClr val="window" lastClr="FFFFFF"/>
      </a:lt1>
      <a:dk2>
        <a:srgbClr val="EEF2F5"/>
      </a:dk2>
      <a:lt2>
        <a:srgbClr val="E7E6E6"/>
      </a:lt2>
      <a:accent1>
        <a:srgbClr val="304371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00"/>
      </a:hlink>
      <a:folHlink>
        <a:srgbClr val="954F72"/>
      </a:folHlink>
    </a:clrScheme>
    <a:fontScheme name="汉仪雅酷黑 65W">
      <a:majorFont>
        <a:latin typeface="汉仪旗黑-50S"/>
        <a:ea typeface="汉仪雅酷黑 65W"/>
        <a:cs typeface="Arial"/>
      </a:majorFont>
      <a:minorFont>
        <a:latin typeface="汉仪旗黑-50S"/>
        <a:ea typeface="汉仪旗黑-50S"/>
        <a:cs typeface="Arial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汉仪旗黑-50S"/>
        <a:ea typeface="汉仪旗黑-50S"/>
        <a:cs typeface="Arial"/>
        <a:font script="Jpan" typeface="ＭＳ Ｐゴシック"/>
        <a:font script="Hang" typeface="맑은 고딕"/>
        <a:font script="Hans" typeface="汉仪旗黑-50S"/>
        <a:font script="Hant" typeface="新細明體"/>
        <a:font script="Arab" typeface="汉仪旗黑-50S"/>
        <a:font script="Hebr" typeface="汉仪旗黑-50S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旗黑-50S"/>
        <a:font script="Uigh" typeface="Microsoft Uighur"/>
        <a:font script="Geor" typeface="Sylfaen"/>
      </a:majorFont>
      <a:minorFont>
        <a:latin typeface="汉仪旗黑-50S"/>
        <a:ea typeface="汉仪旗黑-50S"/>
        <a:cs typeface="Arial"/>
        <a:font script="Jpan" typeface="ＭＳ Ｐゴシック"/>
        <a:font script="Hang" typeface="맑은 고딕"/>
        <a:font script="Hans" typeface="汉仪旗黑-50S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汉仪旗黑-50S"/>
        <a:ea typeface="汉仪旗黑-50S"/>
        <a:cs typeface="Arial"/>
        <a:font script="Jpan" typeface="ＭＳ Ｐゴシック"/>
        <a:font script="Hang" typeface="맑은 고딕"/>
        <a:font script="Hans" typeface="汉仪旗黑-50S"/>
        <a:font script="Hant" typeface="新細明體"/>
        <a:font script="Arab" typeface="汉仪旗黑-50S"/>
        <a:font script="Hebr" typeface="汉仪旗黑-50S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旗黑-50S"/>
        <a:font script="Uigh" typeface="Microsoft Uighur"/>
        <a:font script="Geor" typeface="Sylfaen"/>
      </a:majorFont>
      <a:minorFont>
        <a:latin typeface="汉仪旗黑-50S"/>
        <a:ea typeface="汉仪旗黑-50S"/>
        <a:cs typeface="Arial"/>
        <a:font script="Jpan" typeface="ＭＳ Ｐゴシック"/>
        <a:font script="Hang" typeface="맑은 고딕"/>
        <a:font script="Hans" typeface="汉仪旗黑-50S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46</TotalTime>
  <Words>1945</Words>
  <Application>Microsoft Office PowerPoint</Application>
  <PresentationFormat>全屏显示(16:9)</PresentationFormat>
  <Paragraphs>192</Paragraphs>
  <Slides>18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1" baseType="lpstr">
      <vt:lpstr>Songti SC</vt:lpstr>
      <vt:lpstr>Songti SC Bold</vt:lpstr>
      <vt:lpstr>Songti SC Regular</vt:lpstr>
      <vt:lpstr>Times New Roman Regular</vt:lpstr>
      <vt:lpstr>等线</vt:lpstr>
      <vt:lpstr>汉仪雅酷黑 65W</vt:lpstr>
      <vt:lpstr>思源宋体 CN Heavy</vt:lpstr>
      <vt:lpstr>宋体</vt:lpstr>
      <vt:lpstr>微软雅黑</vt:lpstr>
      <vt:lpstr>Arial</vt:lpstr>
      <vt:lpstr>Wingdings</vt:lpstr>
      <vt:lpstr>第一PPT，www.1ppt.com</vt:lpstr>
      <vt:lpstr>第一PPT，www.1ppt.com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第一PPT</Manager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高级答辩</dc:title>
  <dc:creator>第一PPT</dc:creator>
  <cp:keywords>www.1ppt.com</cp:keywords>
  <dc:description>www.1ppt.com</dc:description>
  <cp:lastModifiedBy>运慧 郝</cp:lastModifiedBy>
  <cp:revision>119</cp:revision>
  <dcterms:created xsi:type="dcterms:W3CDTF">2021-12-15T02:56:00Z</dcterms:created>
  <dcterms:modified xsi:type="dcterms:W3CDTF">2026-06-14T05:25:46Z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7501E53067CF461DAEE7FC70FAA99DA6_13</vt:lpwstr>
  </property>
  <property fmtid="{D5CDD505-2E9C-101B-9397-08002B2CF9AE}" pid="3" name="KSOProductBuildVer">
    <vt:lpwstr>2052-12.1.0.22175</vt:lpwstr>
  </property>
  <property fmtid="{D5CDD505-2E9C-101B-9397-08002B2CF9AE}" pid="4" name="KSOTemplateUUID">
    <vt:lpwstr>v1.0_mb_nCm6L9xiEG7jF5Ub3wU6/A==</vt:lpwstr>
  </property>
</Properties>
</file>